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82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BB701F-1B5A-4D36-9FE4-A83C91CF9B17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495704E-7CB6-4AD4-80FF-A183168EB2CA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en-US" sz="2400" b="1" dirty="0" err="1" smtClean="0">
              <a:solidFill>
                <a:srgbClr val="0000CC"/>
              </a:solidFill>
            </a:rPr>
            <a:t>Moliya</a:t>
          </a:r>
          <a:r>
            <a:rPr lang="en-US" sz="2400" b="1" dirty="0" smtClean="0">
              <a:solidFill>
                <a:srgbClr val="0000CC"/>
              </a:solidFill>
            </a:rPr>
            <a:t> </a:t>
          </a:r>
        </a:p>
        <a:p>
          <a:r>
            <a:rPr lang="en-US" sz="2400" b="1" dirty="0" err="1" smtClean="0">
              <a:solidFill>
                <a:srgbClr val="0000CC"/>
              </a:solidFill>
            </a:rPr>
            <a:t>Strategiyasi</a:t>
          </a:r>
          <a:endParaRPr lang="ru-RU" sz="2400" dirty="0">
            <a:solidFill>
              <a:srgbClr val="0000CC"/>
            </a:solidFill>
          </a:endParaRPr>
        </a:p>
      </dgm:t>
    </dgm:pt>
    <dgm:pt modelId="{4956CCC5-E0D6-4747-A69E-8A0727017785}" type="parTrans" cxnId="{179D164C-30BC-482D-A626-5BF86D5DC158}">
      <dgm:prSet/>
      <dgm:spPr/>
      <dgm:t>
        <a:bodyPr/>
        <a:lstStyle/>
        <a:p>
          <a:endParaRPr lang="ru-RU">
            <a:solidFill>
              <a:srgbClr val="0000CC"/>
            </a:solidFill>
          </a:endParaRPr>
        </a:p>
      </dgm:t>
    </dgm:pt>
    <dgm:pt modelId="{F90166C0-9441-41F9-8110-6133A8144B47}" type="sibTrans" cxnId="{179D164C-30BC-482D-A626-5BF86D5DC158}">
      <dgm:prSet/>
      <dgm:spPr/>
      <dgm:t>
        <a:bodyPr/>
        <a:lstStyle/>
        <a:p>
          <a:endParaRPr lang="ru-RU">
            <a:solidFill>
              <a:srgbClr val="0000CC"/>
            </a:solidFill>
          </a:endParaRPr>
        </a:p>
      </dgm:t>
    </dgm:pt>
    <dgm:pt modelId="{52797FA5-9954-4D57-A6FD-D0C409F3179F}">
      <dgm:prSet phldrT="[Текст]" custT="1"/>
      <dgm:spPr>
        <a:solidFill>
          <a:srgbClr val="00FF99"/>
        </a:solidFill>
      </dgm:spPr>
      <dgm:t>
        <a:bodyPr/>
        <a:lstStyle/>
        <a:p>
          <a:r>
            <a:rPr lang="en-US" sz="2400" dirty="0" err="1" smtClean="0">
              <a:solidFill>
                <a:srgbClr val="0000CC"/>
              </a:solidFill>
            </a:rPr>
            <a:t>moliyaviy</a:t>
          </a:r>
          <a:r>
            <a:rPr lang="en-US" sz="2400" dirty="0" smtClean="0">
              <a:solidFill>
                <a:srgbClr val="0000CC"/>
              </a:solidFill>
            </a:rPr>
            <a:t> </a:t>
          </a:r>
          <a:r>
            <a:rPr lang="en-US" sz="2400" dirty="0" err="1" smtClean="0">
              <a:solidFill>
                <a:srgbClr val="0000CC"/>
              </a:solidFill>
            </a:rPr>
            <a:t>barqarorlikni</a:t>
          </a:r>
          <a:r>
            <a:rPr lang="en-US" sz="2400" dirty="0" smtClean="0">
              <a:solidFill>
                <a:srgbClr val="0000CC"/>
              </a:solidFill>
            </a:rPr>
            <a:t> </a:t>
          </a:r>
          <a:r>
            <a:rPr lang="en-US" sz="2400" dirty="0" err="1" smtClean="0">
              <a:solidFill>
                <a:srgbClr val="0000CC"/>
              </a:solidFill>
            </a:rPr>
            <a:t>ta’minlash</a:t>
          </a:r>
          <a:endParaRPr lang="ru-RU" sz="2400" dirty="0">
            <a:solidFill>
              <a:srgbClr val="0000CC"/>
            </a:solidFill>
          </a:endParaRPr>
        </a:p>
      </dgm:t>
    </dgm:pt>
    <dgm:pt modelId="{BDD90495-2EA2-446F-84CE-7F19EE3B2840}" type="parTrans" cxnId="{25A71067-3D6D-437B-99FD-6D52EC827F9C}">
      <dgm:prSet/>
      <dgm:spPr/>
      <dgm:t>
        <a:bodyPr/>
        <a:lstStyle/>
        <a:p>
          <a:endParaRPr lang="ru-RU">
            <a:solidFill>
              <a:srgbClr val="0000CC"/>
            </a:solidFill>
          </a:endParaRPr>
        </a:p>
      </dgm:t>
    </dgm:pt>
    <dgm:pt modelId="{0CD70288-32BF-4D19-9883-4F7328E5AC52}" type="sibTrans" cxnId="{25A71067-3D6D-437B-99FD-6D52EC827F9C}">
      <dgm:prSet/>
      <dgm:spPr/>
      <dgm:t>
        <a:bodyPr/>
        <a:lstStyle/>
        <a:p>
          <a:endParaRPr lang="ru-RU">
            <a:solidFill>
              <a:srgbClr val="0000CC"/>
            </a:solidFill>
          </a:endParaRPr>
        </a:p>
      </dgm:t>
    </dgm:pt>
    <dgm:pt modelId="{0AC2C887-1B7F-4C0F-B5C7-AE654CD4B60C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en-US" sz="2400" dirty="0" err="1" smtClean="0">
              <a:solidFill>
                <a:srgbClr val="0000CC"/>
              </a:solidFill>
            </a:rPr>
            <a:t>kapital</a:t>
          </a:r>
          <a:r>
            <a:rPr lang="en-US" sz="2400" dirty="0" smtClean="0">
              <a:solidFill>
                <a:srgbClr val="0000CC"/>
              </a:solidFill>
            </a:rPr>
            <a:t> </a:t>
          </a:r>
          <a:r>
            <a:rPr lang="en-US" sz="2400" dirty="0" err="1" smtClean="0">
              <a:solidFill>
                <a:srgbClr val="0000CC"/>
              </a:solidFill>
            </a:rPr>
            <a:t>tuzilmasini</a:t>
          </a:r>
          <a:r>
            <a:rPr lang="en-US" sz="2400" dirty="0" smtClean="0">
              <a:solidFill>
                <a:srgbClr val="0000CC"/>
              </a:solidFill>
            </a:rPr>
            <a:t> </a:t>
          </a:r>
          <a:r>
            <a:rPr lang="en-US" sz="2400" dirty="0" err="1" smtClean="0">
              <a:solidFill>
                <a:srgbClr val="0000CC"/>
              </a:solidFill>
            </a:rPr>
            <a:t>boshqarish</a:t>
          </a:r>
          <a:endParaRPr lang="ru-RU" sz="2400" dirty="0">
            <a:solidFill>
              <a:srgbClr val="0000CC"/>
            </a:solidFill>
          </a:endParaRPr>
        </a:p>
      </dgm:t>
    </dgm:pt>
    <dgm:pt modelId="{C68A3460-535E-49A0-A1A1-9539B3028330}" type="parTrans" cxnId="{9FD93FAA-1068-4592-9CE0-2AF46200E7E0}">
      <dgm:prSet/>
      <dgm:spPr/>
      <dgm:t>
        <a:bodyPr/>
        <a:lstStyle/>
        <a:p>
          <a:endParaRPr lang="ru-RU">
            <a:solidFill>
              <a:srgbClr val="0000CC"/>
            </a:solidFill>
          </a:endParaRPr>
        </a:p>
      </dgm:t>
    </dgm:pt>
    <dgm:pt modelId="{02C4C0D6-31B7-4098-AB61-3F6F279BE23B}" type="sibTrans" cxnId="{9FD93FAA-1068-4592-9CE0-2AF46200E7E0}">
      <dgm:prSet/>
      <dgm:spPr/>
      <dgm:t>
        <a:bodyPr/>
        <a:lstStyle/>
        <a:p>
          <a:endParaRPr lang="ru-RU">
            <a:solidFill>
              <a:srgbClr val="0000CC"/>
            </a:solidFill>
          </a:endParaRPr>
        </a:p>
      </dgm:t>
    </dgm:pt>
    <dgm:pt modelId="{6D0F11B1-E19B-494C-BC69-E911693A73E3}">
      <dgm:prSet phldrT="[Текст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en-US" sz="2400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investitsiyalarni</a:t>
          </a:r>
          <a:r>
            <a:rPr lang="en-US" sz="2400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sz="2400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rejalashtirish</a:t>
          </a:r>
          <a:r>
            <a:rPr lang="en-US" sz="2400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endParaRPr lang="ru-RU" sz="2400" dirty="0">
            <a:solidFill>
              <a:schemeClr val="tx1">
                <a:lumMod val="95000"/>
                <a:lumOff val="5000"/>
              </a:schemeClr>
            </a:solidFill>
          </a:endParaRPr>
        </a:p>
      </dgm:t>
    </dgm:pt>
    <dgm:pt modelId="{138BFDAE-D5B6-414F-A9CF-DFB9DC30073F}" type="parTrans" cxnId="{28BC169D-5FE6-4AEA-AAD0-8F7B80802D9F}">
      <dgm:prSet/>
      <dgm:spPr/>
      <dgm:t>
        <a:bodyPr/>
        <a:lstStyle/>
        <a:p>
          <a:endParaRPr lang="ru-RU">
            <a:solidFill>
              <a:srgbClr val="0000CC"/>
            </a:solidFill>
          </a:endParaRPr>
        </a:p>
      </dgm:t>
    </dgm:pt>
    <dgm:pt modelId="{27CC673C-2D4D-4CA6-9802-7A374F7937B2}" type="sibTrans" cxnId="{28BC169D-5FE6-4AEA-AAD0-8F7B80802D9F}">
      <dgm:prSet/>
      <dgm:spPr/>
      <dgm:t>
        <a:bodyPr/>
        <a:lstStyle/>
        <a:p>
          <a:endParaRPr lang="ru-RU">
            <a:solidFill>
              <a:srgbClr val="0000CC"/>
            </a:solidFill>
          </a:endParaRPr>
        </a:p>
      </dgm:t>
    </dgm:pt>
    <dgm:pt modelId="{157595BD-D208-4ECC-8061-737589DCBE11}">
      <dgm:prSet phldrT="[Текст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US" sz="2400" b="0" dirty="0" err="1" smtClean="0">
              <a:solidFill>
                <a:srgbClr val="0000CC"/>
              </a:solidFill>
            </a:rPr>
            <a:t>risklarni</a:t>
          </a:r>
          <a:r>
            <a:rPr lang="en-US" sz="2400" b="0" dirty="0" smtClean="0">
              <a:solidFill>
                <a:srgbClr val="0000CC"/>
              </a:solidFill>
            </a:rPr>
            <a:t> </a:t>
          </a:r>
          <a:r>
            <a:rPr lang="en-US" sz="2400" b="0" dirty="0" err="1" smtClean="0">
              <a:solidFill>
                <a:srgbClr val="0000CC"/>
              </a:solidFill>
            </a:rPr>
            <a:t>boshqarish</a:t>
          </a:r>
          <a:endParaRPr lang="ru-RU" sz="2400" b="0" dirty="0">
            <a:solidFill>
              <a:srgbClr val="0000CC"/>
            </a:solidFill>
          </a:endParaRPr>
        </a:p>
      </dgm:t>
    </dgm:pt>
    <dgm:pt modelId="{082C0113-A18F-45DE-B13A-5CCDA676CCEB}" type="parTrans" cxnId="{3221905F-ADF2-434E-A66E-2A6B4A96042C}">
      <dgm:prSet/>
      <dgm:spPr/>
      <dgm:t>
        <a:bodyPr/>
        <a:lstStyle/>
        <a:p>
          <a:endParaRPr lang="ru-RU">
            <a:solidFill>
              <a:srgbClr val="0000CC"/>
            </a:solidFill>
          </a:endParaRPr>
        </a:p>
      </dgm:t>
    </dgm:pt>
    <dgm:pt modelId="{C270B3B0-2B62-4EB0-BB71-1618F462F851}" type="sibTrans" cxnId="{3221905F-ADF2-434E-A66E-2A6B4A96042C}">
      <dgm:prSet/>
      <dgm:spPr/>
      <dgm:t>
        <a:bodyPr/>
        <a:lstStyle/>
        <a:p>
          <a:endParaRPr lang="ru-RU">
            <a:solidFill>
              <a:srgbClr val="0000CC"/>
            </a:solidFill>
          </a:endParaRPr>
        </a:p>
      </dgm:t>
    </dgm:pt>
    <dgm:pt modelId="{FC5A2318-3594-4F37-9FA5-8DFEC2CA4398}" type="pres">
      <dgm:prSet presAssocID="{77BB701F-1B5A-4D36-9FE4-A83C91CF9B17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692E4BB5-AFEB-4159-B1A7-47A5C369E0FE}" type="pres">
      <dgm:prSet presAssocID="{F495704E-7CB6-4AD4-80FF-A183168EB2CA}" presName="centerShape" presStyleLbl="node0" presStyleIdx="0" presStyleCnt="1" custScaleX="145803"/>
      <dgm:spPr/>
      <dgm:t>
        <a:bodyPr/>
        <a:lstStyle/>
        <a:p>
          <a:endParaRPr lang="ru-RU"/>
        </a:p>
      </dgm:t>
    </dgm:pt>
    <dgm:pt modelId="{4942AF10-2A08-4866-B9AE-84252B891A3F}" type="pres">
      <dgm:prSet presAssocID="{52797FA5-9954-4D57-A6FD-D0C409F3179F}" presName="node" presStyleLbl="node1" presStyleIdx="0" presStyleCnt="4" custScaleX="197893" custRadScaleRad="120552" custRadScaleInc="-90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B01323-B4D3-4EC0-B785-5606500F730C}" type="pres">
      <dgm:prSet presAssocID="{52797FA5-9954-4D57-A6FD-D0C409F3179F}" presName="dummy" presStyleCnt="0"/>
      <dgm:spPr/>
    </dgm:pt>
    <dgm:pt modelId="{11C61CC0-3E09-481F-9408-9A65C92935C5}" type="pres">
      <dgm:prSet presAssocID="{0CD70288-32BF-4D19-9883-4F7328E5AC52}" presName="sibTrans" presStyleLbl="sibTrans2D1" presStyleIdx="0" presStyleCnt="4"/>
      <dgm:spPr/>
    </dgm:pt>
    <dgm:pt modelId="{4C756017-CED9-4100-B943-C3CFD1BB3E43}" type="pres">
      <dgm:prSet presAssocID="{0AC2C887-1B7F-4C0F-B5C7-AE654CD4B60C}" presName="node" presStyleLbl="node1" presStyleIdx="1" presStyleCnt="4" custScaleX="203849" custRadScaleRad="145536" custRadScaleInc="25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02D01B-F89C-44F7-815E-2572134F852D}" type="pres">
      <dgm:prSet presAssocID="{0AC2C887-1B7F-4C0F-B5C7-AE654CD4B60C}" presName="dummy" presStyleCnt="0"/>
      <dgm:spPr/>
    </dgm:pt>
    <dgm:pt modelId="{B0DE90AE-FF30-4073-851A-B10F09349F91}" type="pres">
      <dgm:prSet presAssocID="{02C4C0D6-31B7-4098-AB61-3F6F279BE23B}" presName="sibTrans" presStyleLbl="sibTrans2D1" presStyleIdx="1" presStyleCnt="4"/>
      <dgm:spPr/>
    </dgm:pt>
    <dgm:pt modelId="{68B4C823-0CC4-4F30-BB06-E9D57BACA463}" type="pres">
      <dgm:prSet presAssocID="{6D0F11B1-E19B-494C-BC69-E911693A73E3}" presName="node" presStyleLbl="node1" presStyleIdx="2" presStyleCnt="4" custScaleX="202851" custRadScaleRad="108032" custRadScaleInc="57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B2F119-4EF7-4516-840A-437C50F3754D}" type="pres">
      <dgm:prSet presAssocID="{6D0F11B1-E19B-494C-BC69-E911693A73E3}" presName="dummy" presStyleCnt="0"/>
      <dgm:spPr/>
    </dgm:pt>
    <dgm:pt modelId="{43FA5A60-F322-47D9-91BF-6D60E3571080}" type="pres">
      <dgm:prSet presAssocID="{27CC673C-2D4D-4CA6-9802-7A374F7937B2}" presName="sibTrans" presStyleLbl="sibTrans2D1" presStyleIdx="2" presStyleCnt="4"/>
      <dgm:spPr/>
    </dgm:pt>
    <dgm:pt modelId="{821958C0-5227-4F77-B101-A6E9553AC88C}" type="pres">
      <dgm:prSet presAssocID="{157595BD-D208-4ECC-8061-737589DCBE11}" presName="node" presStyleLbl="node1" presStyleIdx="3" presStyleCnt="4" custScaleX="189029" custRadScaleRad="130817" custRadScaleInc="-83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293019-93F2-4380-99AD-98706730E994}" type="pres">
      <dgm:prSet presAssocID="{157595BD-D208-4ECC-8061-737589DCBE11}" presName="dummy" presStyleCnt="0"/>
      <dgm:spPr/>
    </dgm:pt>
    <dgm:pt modelId="{7F2835C3-629A-454B-81D3-8DEED2C77A5C}" type="pres">
      <dgm:prSet presAssocID="{C270B3B0-2B62-4EB0-BB71-1618F462F851}" presName="sibTrans" presStyleLbl="sibTrans2D1" presStyleIdx="3" presStyleCnt="4"/>
      <dgm:spPr/>
    </dgm:pt>
  </dgm:ptLst>
  <dgm:cxnLst>
    <dgm:cxn modelId="{102618C6-1A5C-404F-AF51-2FC87111C2BA}" type="presOf" srcId="{157595BD-D208-4ECC-8061-737589DCBE11}" destId="{821958C0-5227-4F77-B101-A6E9553AC88C}" srcOrd="0" destOrd="0" presId="urn:microsoft.com/office/officeart/2005/8/layout/radial6"/>
    <dgm:cxn modelId="{179D164C-30BC-482D-A626-5BF86D5DC158}" srcId="{77BB701F-1B5A-4D36-9FE4-A83C91CF9B17}" destId="{F495704E-7CB6-4AD4-80FF-A183168EB2CA}" srcOrd="0" destOrd="0" parTransId="{4956CCC5-E0D6-4747-A69E-8A0727017785}" sibTransId="{F90166C0-9441-41F9-8110-6133A8144B47}"/>
    <dgm:cxn modelId="{C370CD3F-E0D3-4F15-96A5-C94A8EEDFCC0}" type="presOf" srcId="{52797FA5-9954-4D57-A6FD-D0C409F3179F}" destId="{4942AF10-2A08-4866-B9AE-84252B891A3F}" srcOrd="0" destOrd="0" presId="urn:microsoft.com/office/officeart/2005/8/layout/radial6"/>
    <dgm:cxn modelId="{A054EBAC-063E-4A7B-9743-7BC7E06AB9EB}" type="presOf" srcId="{02C4C0D6-31B7-4098-AB61-3F6F279BE23B}" destId="{B0DE90AE-FF30-4073-851A-B10F09349F91}" srcOrd="0" destOrd="0" presId="urn:microsoft.com/office/officeart/2005/8/layout/radial6"/>
    <dgm:cxn modelId="{3221905F-ADF2-434E-A66E-2A6B4A96042C}" srcId="{F495704E-7CB6-4AD4-80FF-A183168EB2CA}" destId="{157595BD-D208-4ECC-8061-737589DCBE11}" srcOrd="3" destOrd="0" parTransId="{082C0113-A18F-45DE-B13A-5CCDA676CCEB}" sibTransId="{C270B3B0-2B62-4EB0-BB71-1618F462F851}"/>
    <dgm:cxn modelId="{25A71067-3D6D-437B-99FD-6D52EC827F9C}" srcId="{F495704E-7CB6-4AD4-80FF-A183168EB2CA}" destId="{52797FA5-9954-4D57-A6FD-D0C409F3179F}" srcOrd="0" destOrd="0" parTransId="{BDD90495-2EA2-446F-84CE-7F19EE3B2840}" sibTransId="{0CD70288-32BF-4D19-9883-4F7328E5AC52}"/>
    <dgm:cxn modelId="{AFCAA6A5-B4FE-46F3-8A89-A62E02024B12}" type="presOf" srcId="{77BB701F-1B5A-4D36-9FE4-A83C91CF9B17}" destId="{FC5A2318-3594-4F37-9FA5-8DFEC2CA4398}" srcOrd="0" destOrd="0" presId="urn:microsoft.com/office/officeart/2005/8/layout/radial6"/>
    <dgm:cxn modelId="{B485DF80-0CBA-45E4-88B2-A50147846826}" type="presOf" srcId="{6D0F11B1-E19B-494C-BC69-E911693A73E3}" destId="{68B4C823-0CC4-4F30-BB06-E9D57BACA463}" srcOrd="0" destOrd="0" presId="urn:microsoft.com/office/officeart/2005/8/layout/radial6"/>
    <dgm:cxn modelId="{461A10D1-BFB9-4C0C-8055-546D379E75C0}" type="presOf" srcId="{0AC2C887-1B7F-4C0F-B5C7-AE654CD4B60C}" destId="{4C756017-CED9-4100-B943-C3CFD1BB3E43}" srcOrd="0" destOrd="0" presId="urn:microsoft.com/office/officeart/2005/8/layout/radial6"/>
    <dgm:cxn modelId="{FAD53DB0-1D0F-40AF-8E26-4BEC7679D78A}" type="presOf" srcId="{27CC673C-2D4D-4CA6-9802-7A374F7937B2}" destId="{43FA5A60-F322-47D9-91BF-6D60E3571080}" srcOrd="0" destOrd="0" presId="urn:microsoft.com/office/officeart/2005/8/layout/radial6"/>
    <dgm:cxn modelId="{9FD93FAA-1068-4592-9CE0-2AF46200E7E0}" srcId="{F495704E-7CB6-4AD4-80FF-A183168EB2CA}" destId="{0AC2C887-1B7F-4C0F-B5C7-AE654CD4B60C}" srcOrd="1" destOrd="0" parTransId="{C68A3460-535E-49A0-A1A1-9539B3028330}" sibTransId="{02C4C0D6-31B7-4098-AB61-3F6F279BE23B}"/>
    <dgm:cxn modelId="{3688799D-1121-48BE-8E61-92E6284D2BCE}" type="presOf" srcId="{0CD70288-32BF-4D19-9883-4F7328E5AC52}" destId="{11C61CC0-3E09-481F-9408-9A65C92935C5}" srcOrd="0" destOrd="0" presId="urn:microsoft.com/office/officeart/2005/8/layout/radial6"/>
    <dgm:cxn modelId="{956D87C2-FFDF-4DF4-A417-C7B7555EFAD4}" type="presOf" srcId="{C270B3B0-2B62-4EB0-BB71-1618F462F851}" destId="{7F2835C3-629A-454B-81D3-8DEED2C77A5C}" srcOrd="0" destOrd="0" presId="urn:microsoft.com/office/officeart/2005/8/layout/radial6"/>
    <dgm:cxn modelId="{28BC169D-5FE6-4AEA-AAD0-8F7B80802D9F}" srcId="{F495704E-7CB6-4AD4-80FF-A183168EB2CA}" destId="{6D0F11B1-E19B-494C-BC69-E911693A73E3}" srcOrd="2" destOrd="0" parTransId="{138BFDAE-D5B6-414F-A9CF-DFB9DC30073F}" sibTransId="{27CC673C-2D4D-4CA6-9802-7A374F7937B2}"/>
    <dgm:cxn modelId="{7A81C443-5B6D-47FD-96AD-AC7ADAB53E24}" type="presOf" srcId="{F495704E-7CB6-4AD4-80FF-A183168EB2CA}" destId="{692E4BB5-AFEB-4159-B1A7-47A5C369E0FE}" srcOrd="0" destOrd="0" presId="urn:microsoft.com/office/officeart/2005/8/layout/radial6"/>
    <dgm:cxn modelId="{07CF6BD0-C077-4791-AF8B-8A66906EEC77}" type="presParOf" srcId="{FC5A2318-3594-4F37-9FA5-8DFEC2CA4398}" destId="{692E4BB5-AFEB-4159-B1A7-47A5C369E0FE}" srcOrd="0" destOrd="0" presId="urn:microsoft.com/office/officeart/2005/8/layout/radial6"/>
    <dgm:cxn modelId="{3FA2A924-7A6E-4CCB-87E1-4748F7951981}" type="presParOf" srcId="{FC5A2318-3594-4F37-9FA5-8DFEC2CA4398}" destId="{4942AF10-2A08-4866-B9AE-84252B891A3F}" srcOrd="1" destOrd="0" presId="urn:microsoft.com/office/officeart/2005/8/layout/radial6"/>
    <dgm:cxn modelId="{0F07A329-9B0B-41BF-B5CB-B94DD1066FD5}" type="presParOf" srcId="{FC5A2318-3594-4F37-9FA5-8DFEC2CA4398}" destId="{E7B01323-B4D3-4EC0-B785-5606500F730C}" srcOrd="2" destOrd="0" presId="urn:microsoft.com/office/officeart/2005/8/layout/radial6"/>
    <dgm:cxn modelId="{6FFA2C0F-4BC4-42FA-B1E4-A562171829F4}" type="presParOf" srcId="{FC5A2318-3594-4F37-9FA5-8DFEC2CA4398}" destId="{11C61CC0-3E09-481F-9408-9A65C92935C5}" srcOrd="3" destOrd="0" presId="urn:microsoft.com/office/officeart/2005/8/layout/radial6"/>
    <dgm:cxn modelId="{13F1F522-C8DC-44B4-90F2-314967B50CC1}" type="presParOf" srcId="{FC5A2318-3594-4F37-9FA5-8DFEC2CA4398}" destId="{4C756017-CED9-4100-B943-C3CFD1BB3E43}" srcOrd="4" destOrd="0" presId="urn:microsoft.com/office/officeart/2005/8/layout/radial6"/>
    <dgm:cxn modelId="{8DF6FF91-0B19-4821-81B8-A40250DBA048}" type="presParOf" srcId="{FC5A2318-3594-4F37-9FA5-8DFEC2CA4398}" destId="{4602D01B-F89C-44F7-815E-2572134F852D}" srcOrd="5" destOrd="0" presId="urn:microsoft.com/office/officeart/2005/8/layout/radial6"/>
    <dgm:cxn modelId="{F570A5F7-CAA7-469E-9C85-7F353A6F2C76}" type="presParOf" srcId="{FC5A2318-3594-4F37-9FA5-8DFEC2CA4398}" destId="{B0DE90AE-FF30-4073-851A-B10F09349F91}" srcOrd="6" destOrd="0" presId="urn:microsoft.com/office/officeart/2005/8/layout/radial6"/>
    <dgm:cxn modelId="{9724E068-F8B9-4374-9309-1BB4C5AEC7AC}" type="presParOf" srcId="{FC5A2318-3594-4F37-9FA5-8DFEC2CA4398}" destId="{68B4C823-0CC4-4F30-BB06-E9D57BACA463}" srcOrd="7" destOrd="0" presId="urn:microsoft.com/office/officeart/2005/8/layout/radial6"/>
    <dgm:cxn modelId="{CEC04AAB-3605-486E-BD6A-1650BA5E34D1}" type="presParOf" srcId="{FC5A2318-3594-4F37-9FA5-8DFEC2CA4398}" destId="{57B2F119-4EF7-4516-840A-437C50F3754D}" srcOrd="8" destOrd="0" presId="urn:microsoft.com/office/officeart/2005/8/layout/radial6"/>
    <dgm:cxn modelId="{13A0B162-E496-4291-B41C-D123355B875C}" type="presParOf" srcId="{FC5A2318-3594-4F37-9FA5-8DFEC2CA4398}" destId="{43FA5A60-F322-47D9-91BF-6D60E3571080}" srcOrd="9" destOrd="0" presId="urn:microsoft.com/office/officeart/2005/8/layout/radial6"/>
    <dgm:cxn modelId="{6F388E0E-EE05-4F65-945C-0EB19078B739}" type="presParOf" srcId="{FC5A2318-3594-4F37-9FA5-8DFEC2CA4398}" destId="{821958C0-5227-4F77-B101-A6E9553AC88C}" srcOrd="10" destOrd="0" presId="urn:microsoft.com/office/officeart/2005/8/layout/radial6"/>
    <dgm:cxn modelId="{6529AA5C-38C6-48A7-9544-7E6D0A1E7328}" type="presParOf" srcId="{FC5A2318-3594-4F37-9FA5-8DFEC2CA4398}" destId="{F2293019-93F2-4380-99AD-98706730E994}" srcOrd="11" destOrd="0" presId="urn:microsoft.com/office/officeart/2005/8/layout/radial6"/>
    <dgm:cxn modelId="{3883613D-51FD-4AB4-B155-6515FDE2A7B2}" type="presParOf" srcId="{FC5A2318-3594-4F37-9FA5-8DFEC2CA4398}" destId="{7F2835C3-629A-454B-81D3-8DEED2C77A5C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C4F6B49-875A-41AB-A223-6C00D470E7B4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901FFB2-93D1-4B0A-81DD-94656FE934F4}">
      <dgm:prSet phldrT="[Текст]"/>
      <dgm:spPr/>
      <dgm:t>
        <a:bodyPr/>
        <a:lstStyle/>
        <a:p>
          <a:r>
            <a:rPr lang="en-US" b="1" dirty="0" smtClean="0"/>
            <a:t>Marketing </a:t>
          </a:r>
          <a:r>
            <a:rPr lang="en-US" b="1" dirty="0" err="1" smtClean="0"/>
            <a:t>strategiyalarining</a:t>
          </a:r>
          <a:r>
            <a:rPr lang="en-US" b="1" dirty="0" smtClean="0"/>
            <a:t> </a:t>
          </a:r>
          <a:r>
            <a:rPr lang="en-US" b="1" dirty="0" err="1" smtClean="0"/>
            <a:t>turlari</a:t>
          </a:r>
          <a:endParaRPr lang="ru-RU" dirty="0"/>
        </a:p>
      </dgm:t>
    </dgm:pt>
    <dgm:pt modelId="{D8F681E3-E8AA-4E59-947A-B277756D1A7C}" type="parTrans" cxnId="{5A4702E6-1841-48CA-9ADE-86F434040450}">
      <dgm:prSet/>
      <dgm:spPr/>
      <dgm:t>
        <a:bodyPr/>
        <a:lstStyle/>
        <a:p>
          <a:endParaRPr lang="ru-RU"/>
        </a:p>
      </dgm:t>
    </dgm:pt>
    <dgm:pt modelId="{E70DA139-923A-4D7F-A931-5FB0158B549A}" type="sibTrans" cxnId="{5A4702E6-1841-48CA-9ADE-86F434040450}">
      <dgm:prSet/>
      <dgm:spPr/>
      <dgm:t>
        <a:bodyPr/>
        <a:lstStyle/>
        <a:p>
          <a:endParaRPr lang="ru-RU"/>
        </a:p>
      </dgm:t>
    </dgm:pt>
    <dgm:pt modelId="{FE5B218F-8566-45EB-9BBB-B0ABBD3473C4}">
      <dgm:prSet phldrT="[Текст]"/>
      <dgm:spPr>
        <a:solidFill>
          <a:schemeClr val="accent6">
            <a:lumMod val="40000"/>
            <a:lumOff val="60000"/>
          </a:schemeClr>
        </a:solidFill>
      </dgm:spPr>
      <dgm:t>
        <a:bodyPr vert="vert270"/>
        <a:lstStyle/>
        <a:p>
          <a:r>
            <a:rPr lang="en-US" b="1" dirty="0" err="1" smtClean="0">
              <a:solidFill>
                <a:srgbClr val="0000CC"/>
              </a:solidFill>
            </a:rPr>
            <a:t>Bozor</a:t>
          </a:r>
          <a:r>
            <a:rPr lang="en-US" b="1" dirty="0" smtClean="0">
              <a:solidFill>
                <a:srgbClr val="0000CC"/>
              </a:solidFill>
            </a:rPr>
            <a:t> </a:t>
          </a:r>
          <a:r>
            <a:rPr lang="en-US" b="1" dirty="0" err="1" smtClean="0">
              <a:solidFill>
                <a:srgbClr val="0000CC"/>
              </a:solidFill>
            </a:rPr>
            <a:t>segmentatsiyasi</a:t>
          </a:r>
          <a:r>
            <a:rPr lang="en-US" b="1" dirty="0" smtClean="0">
              <a:solidFill>
                <a:srgbClr val="0000CC"/>
              </a:solidFill>
            </a:rPr>
            <a:t> </a:t>
          </a:r>
          <a:r>
            <a:rPr lang="en-US" b="1" dirty="0" err="1" smtClean="0">
              <a:solidFill>
                <a:srgbClr val="0000CC"/>
              </a:solidFill>
            </a:rPr>
            <a:t>strategiyasi</a:t>
          </a:r>
          <a:endParaRPr lang="ru-RU" dirty="0">
            <a:solidFill>
              <a:srgbClr val="0000CC"/>
            </a:solidFill>
          </a:endParaRPr>
        </a:p>
      </dgm:t>
    </dgm:pt>
    <dgm:pt modelId="{806EE3A5-7E5F-4583-86F3-DC2A5EFA3FA8}" type="parTrans" cxnId="{28FC5BDD-4DA9-439C-893B-F3721C04C616}">
      <dgm:prSet/>
      <dgm:spPr/>
      <dgm:t>
        <a:bodyPr/>
        <a:lstStyle/>
        <a:p>
          <a:endParaRPr lang="ru-RU"/>
        </a:p>
      </dgm:t>
    </dgm:pt>
    <dgm:pt modelId="{F8702506-A08C-4CA2-A5A6-D19EBBA30511}" type="sibTrans" cxnId="{28FC5BDD-4DA9-439C-893B-F3721C04C616}">
      <dgm:prSet/>
      <dgm:spPr/>
      <dgm:t>
        <a:bodyPr/>
        <a:lstStyle/>
        <a:p>
          <a:endParaRPr lang="ru-RU"/>
        </a:p>
      </dgm:t>
    </dgm:pt>
    <dgm:pt modelId="{4B3C711A-CF8D-4546-BBB4-591AD0BEEF91}">
      <dgm:prSet phldrT="[Текст]"/>
      <dgm:spPr>
        <a:solidFill>
          <a:srgbClr val="FFFF00"/>
        </a:solidFill>
      </dgm:spPr>
      <dgm:t>
        <a:bodyPr vert="vert270"/>
        <a:lstStyle/>
        <a:p>
          <a:r>
            <a:rPr lang="en-US" b="1" dirty="0" err="1" smtClean="0">
              <a:solidFill>
                <a:srgbClr val="0000CC"/>
              </a:solidFill>
            </a:rPr>
            <a:t>Mahsulotni</a:t>
          </a:r>
          <a:r>
            <a:rPr lang="en-US" b="1" dirty="0" smtClean="0">
              <a:solidFill>
                <a:srgbClr val="0000CC"/>
              </a:solidFill>
            </a:rPr>
            <a:t> </a:t>
          </a:r>
          <a:r>
            <a:rPr lang="en-US" b="1" dirty="0" err="1" smtClean="0">
              <a:solidFill>
                <a:srgbClr val="0000CC"/>
              </a:solidFill>
            </a:rPr>
            <a:t>farqlash</a:t>
          </a:r>
          <a:r>
            <a:rPr lang="en-US" b="1" dirty="0" smtClean="0">
              <a:solidFill>
                <a:srgbClr val="0000CC"/>
              </a:solidFill>
            </a:rPr>
            <a:t> (</a:t>
          </a:r>
          <a:r>
            <a:rPr lang="en-US" b="1" dirty="0" err="1" smtClean="0">
              <a:solidFill>
                <a:srgbClr val="0000CC"/>
              </a:solidFill>
            </a:rPr>
            <a:t>differentsiatsiya</a:t>
          </a:r>
          <a:r>
            <a:rPr lang="en-US" b="1" dirty="0" smtClean="0">
              <a:solidFill>
                <a:srgbClr val="0000CC"/>
              </a:solidFill>
            </a:rPr>
            <a:t>) </a:t>
          </a:r>
          <a:r>
            <a:rPr lang="en-US" b="1" dirty="0" err="1" smtClean="0">
              <a:solidFill>
                <a:srgbClr val="0000CC"/>
              </a:solidFill>
            </a:rPr>
            <a:t>strategiyasi</a:t>
          </a:r>
          <a:endParaRPr lang="ru-RU" dirty="0">
            <a:solidFill>
              <a:srgbClr val="0000CC"/>
            </a:solidFill>
          </a:endParaRPr>
        </a:p>
      </dgm:t>
    </dgm:pt>
    <dgm:pt modelId="{6BA9444C-C926-452F-AC23-2A969BE51CF4}" type="parTrans" cxnId="{DAEC93A4-6FBD-4C38-953B-3ADE722E857B}">
      <dgm:prSet/>
      <dgm:spPr/>
      <dgm:t>
        <a:bodyPr/>
        <a:lstStyle/>
        <a:p>
          <a:endParaRPr lang="ru-RU"/>
        </a:p>
      </dgm:t>
    </dgm:pt>
    <dgm:pt modelId="{A9CD35EC-FAE2-4CA6-9CAE-3DCCB3E78DEC}" type="sibTrans" cxnId="{DAEC93A4-6FBD-4C38-953B-3ADE722E857B}">
      <dgm:prSet/>
      <dgm:spPr/>
      <dgm:t>
        <a:bodyPr/>
        <a:lstStyle/>
        <a:p>
          <a:endParaRPr lang="ru-RU"/>
        </a:p>
      </dgm:t>
    </dgm:pt>
    <dgm:pt modelId="{8ABE484D-8A97-45CF-90F9-A8D05D56E318}">
      <dgm:prSet phldrT="[Текст]"/>
      <dgm:spPr>
        <a:solidFill>
          <a:schemeClr val="accent4">
            <a:lumMod val="40000"/>
            <a:lumOff val="60000"/>
          </a:schemeClr>
        </a:solidFill>
      </dgm:spPr>
      <dgm:t>
        <a:bodyPr vert="vert270"/>
        <a:lstStyle/>
        <a:p>
          <a:r>
            <a:rPr lang="en-US" b="1" dirty="0" err="1" smtClean="0">
              <a:solidFill>
                <a:srgbClr val="0000CC"/>
              </a:solidFill>
            </a:rPr>
            <a:t>Narxlash</a:t>
          </a:r>
          <a:r>
            <a:rPr lang="en-US" b="1" dirty="0" smtClean="0">
              <a:solidFill>
                <a:srgbClr val="0000CC"/>
              </a:solidFill>
            </a:rPr>
            <a:t> </a:t>
          </a:r>
          <a:r>
            <a:rPr lang="en-US" b="1" dirty="0" err="1" smtClean="0">
              <a:solidFill>
                <a:srgbClr val="0000CC"/>
              </a:solidFill>
            </a:rPr>
            <a:t>strategiyasi</a:t>
          </a:r>
          <a:endParaRPr lang="ru-RU" dirty="0">
            <a:solidFill>
              <a:srgbClr val="0000CC"/>
            </a:solidFill>
          </a:endParaRPr>
        </a:p>
      </dgm:t>
    </dgm:pt>
    <dgm:pt modelId="{A2792B0D-1DB6-4A49-8A81-F5783146D7FF}" type="parTrans" cxnId="{E016AC25-C807-4D8B-B0BA-EC61F2872EA9}">
      <dgm:prSet/>
      <dgm:spPr/>
      <dgm:t>
        <a:bodyPr/>
        <a:lstStyle/>
        <a:p>
          <a:endParaRPr lang="ru-RU"/>
        </a:p>
      </dgm:t>
    </dgm:pt>
    <dgm:pt modelId="{1E2C4951-2C79-45FD-8016-DBCDB13D4C19}" type="sibTrans" cxnId="{E016AC25-C807-4D8B-B0BA-EC61F2872EA9}">
      <dgm:prSet/>
      <dgm:spPr/>
      <dgm:t>
        <a:bodyPr/>
        <a:lstStyle/>
        <a:p>
          <a:endParaRPr lang="ru-RU"/>
        </a:p>
      </dgm:t>
    </dgm:pt>
    <dgm:pt modelId="{5DA77ED4-C198-4945-BC89-3601C42C4D6C}">
      <dgm:prSet phldrT="[Текст]"/>
      <dgm:spPr>
        <a:solidFill>
          <a:srgbClr val="00FF99"/>
        </a:solidFill>
      </dgm:spPr>
      <dgm:t>
        <a:bodyPr vert="vert270"/>
        <a:lstStyle/>
        <a:p>
          <a:r>
            <a:rPr lang="en-US" b="1" dirty="0" err="1" smtClean="0">
              <a:solidFill>
                <a:srgbClr val="0000CC"/>
              </a:solidFill>
            </a:rPr>
            <a:t>Brend</a:t>
          </a:r>
          <a:r>
            <a:rPr lang="en-US" b="1" dirty="0" smtClean="0">
              <a:solidFill>
                <a:srgbClr val="0000CC"/>
              </a:solidFill>
            </a:rPr>
            <a:t> </a:t>
          </a:r>
          <a:r>
            <a:rPr lang="en-US" b="1" dirty="0" err="1" smtClean="0">
              <a:solidFill>
                <a:srgbClr val="0000CC"/>
              </a:solidFill>
            </a:rPr>
            <a:t>yaratish</a:t>
          </a:r>
          <a:r>
            <a:rPr lang="en-US" b="1" dirty="0" smtClean="0">
              <a:solidFill>
                <a:srgbClr val="0000CC"/>
              </a:solidFill>
            </a:rPr>
            <a:t> </a:t>
          </a:r>
          <a:r>
            <a:rPr lang="en-US" b="1" dirty="0" err="1" smtClean="0">
              <a:solidFill>
                <a:srgbClr val="0000CC"/>
              </a:solidFill>
            </a:rPr>
            <a:t>strategiyasi</a:t>
          </a:r>
          <a:endParaRPr lang="ru-RU" dirty="0">
            <a:solidFill>
              <a:srgbClr val="0000CC"/>
            </a:solidFill>
          </a:endParaRPr>
        </a:p>
      </dgm:t>
    </dgm:pt>
    <dgm:pt modelId="{E9A887BB-AFFD-4448-9DAF-31BE33CBA111}" type="parTrans" cxnId="{2369803C-F6B6-426D-A814-7785F91833E4}">
      <dgm:prSet/>
      <dgm:spPr/>
      <dgm:t>
        <a:bodyPr/>
        <a:lstStyle/>
        <a:p>
          <a:endParaRPr lang="ru-RU"/>
        </a:p>
      </dgm:t>
    </dgm:pt>
    <dgm:pt modelId="{2E2AA28F-E53C-48EE-B989-AF898136CBBC}" type="sibTrans" cxnId="{2369803C-F6B6-426D-A814-7785F91833E4}">
      <dgm:prSet/>
      <dgm:spPr/>
      <dgm:t>
        <a:bodyPr/>
        <a:lstStyle/>
        <a:p>
          <a:endParaRPr lang="ru-RU"/>
        </a:p>
      </dgm:t>
    </dgm:pt>
    <dgm:pt modelId="{4FC54727-BE49-4DE1-B22E-624BE4F25AEC}">
      <dgm:prSet phldrT="[Текст]"/>
      <dgm:spPr/>
      <dgm:t>
        <a:bodyPr vert="vert270"/>
        <a:lstStyle/>
        <a:p>
          <a:r>
            <a:rPr lang="en-US" b="1" dirty="0" err="1" smtClean="0">
              <a:solidFill>
                <a:srgbClr val="FFFF00"/>
              </a:solidFill>
            </a:rPr>
            <a:t>Targ‘ibot</a:t>
          </a:r>
          <a:r>
            <a:rPr lang="en-US" b="1" dirty="0" smtClean="0">
              <a:solidFill>
                <a:srgbClr val="FFFF00"/>
              </a:solidFill>
            </a:rPr>
            <a:t> (</a:t>
          </a:r>
          <a:r>
            <a:rPr lang="en-US" b="1" dirty="0" err="1" smtClean="0">
              <a:solidFill>
                <a:srgbClr val="FFFF00"/>
              </a:solidFill>
            </a:rPr>
            <a:t>promosyon</a:t>
          </a:r>
          <a:r>
            <a:rPr lang="en-US" b="1" dirty="0" smtClean="0">
              <a:solidFill>
                <a:srgbClr val="FFFF00"/>
              </a:solidFill>
            </a:rPr>
            <a:t>) </a:t>
          </a:r>
          <a:r>
            <a:rPr lang="en-US" b="1" dirty="0" err="1" smtClean="0">
              <a:solidFill>
                <a:srgbClr val="FFFF00"/>
              </a:solidFill>
            </a:rPr>
            <a:t>strategiyasi</a:t>
          </a:r>
          <a:endParaRPr lang="ru-RU" dirty="0">
            <a:solidFill>
              <a:srgbClr val="FFFF00"/>
            </a:solidFill>
          </a:endParaRPr>
        </a:p>
      </dgm:t>
    </dgm:pt>
    <dgm:pt modelId="{6B2C777C-4FAF-4311-A223-7B42DE7B4364}" type="parTrans" cxnId="{B1B52E21-DD05-4E5F-8648-4C30902A770A}">
      <dgm:prSet/>
      <dgm:spPr/>
      <dgm:t>
        <a:bodyPr/>
        <a:lstStyle/>
        <a:p>
          <a:endParaRPr lang="ru-RU"/>
        </a:p>
      </dgm:t>
    </dgm:pt>
    <dgm:pt modelId="{13AC8651-6047-4531-A541-2639BDB006B2}" type="sibTrans" cxnId="{B1B52E21-DD05-4E5F-8648-4C30902A770A}">
      <dgm:prSet/>
      <dgm:spPr/>
      <dgm:t>
        <a:bodyPr/>
        <a:lstStyle/>
        <a:p>
          <a:endParaRPr lang="ru-RU"/>
        </a:p>
      </dgm:t>
    </dgm:pt>
    <dgm:pt modelId="{F0061644-1743-4B91-9834-E17A72375D0C}">
      <dgm:prSet phldrT="[Текст]"/>
      <dgm:spPr>
        <a:solidFill>
          <a:srgbClr val="FFC000"/>
        </a:solidFill>
      </dgm:spPr>
      <dgm:t>
        <a:bodyPr vert="vert270"/>
        <a:lstStyle/>
        <a:p>
          <a:r>
            <a:rPr lang="en-US" b="1" dirty="0" err="1" smtClean="0">
              <a:solidFill>
                <a:srgbClr val="0000CC"/>
              </a:solidFill>
            </a:rPr>
            <a:t>Xalqaro</a:t>
          </a:r>
          <a:r>
            <a:rPr lang="en-US" b="1" dirty="0" smtClean="0">
              <a:solidFill>
                <a:srgbClr val="0000CC"/>
              </a:solidFill>
            </a:rPr>
            <a:t> marketing </a:t>
          </a:r>
          <a:r>
            <a:rPr lang="en-US" b="1" dirty="0" err="1" smtClean="0">
              <a:solidFill>
                <a:srgbClr val="0000CC"/>
              </a:solidFill>
            </a:rPr>
            <a:t>strategiyalari</a:t>
          </a:r>
          <a:endParaRPr lang="ru-RU" dirty="0">
            <a:solidFill>
              <a:srgbClr val="0000CC"/>
            </a:solidFill>
          </a:endParaRPr>
        </a:p>
      </dgm:t>
    </dgm:pt>
    <dgm:pt modelId="{A3F318E2-DBCE-4B5D-A9CD-24B9091C556F}" type="parTrans" cxnId="{94B96FF0-D484-4E8F-8AC6-CC823F725DEB}">
      <dgm:prSet/>
      <dgm:spPr/>
      <dgm:t>
        <a:bodyPr/>
        <a:lstStyle/>
        <a:p>
          <a:endParaRPr lang="ru-RU"/>
        </a:p>
      </dgm:t>
    </dgm:pt>
    <dgm:pt modelId="{EBD856C8-0AEF-443C-8847-1183B23BD552}" type="sibTrans" cxnId="{94B96FF0-D484-4E8F-8AC6-CC823F725DEB}">
      <dgm:prSet/>
      <dgm:spPr/>
      <dgm:t>
        <a:bodyPr/>
        <a:lstStyle/>
        <a:p>
          <a:endParaRPr lang="ru-RU"/>
        </a:p>
      </dgm:t>
    </dgm:pt>
    <dgm:pt modelId="{E475C8B5-F6C0-4AFB-959C-A86BB6D192CD}">
      <dgm:prSet phldrT="[Текст]"/>
      <dgm:spPr>
        <a:solidFill>
          <a:schemeClr val="bg1">
            <a:lumMod val="85000"/>
          </a:schemeClr>
        </a:solidFill>
      </dgm:spPr>
      <dgm:t>
        <a:bodyPr vert="vert270"/>
        <a:lstStyle/>
        <a:p>
          <a:r>
            <a:rPr lang="en-US" b="1" dirty="0" err="1" smtClean="0">
              <a:solidFill>
                <a:srgbClr val="0000CC"/>
              </a:solidFill>
            </a:rPr>
            <a:t>Raqobat</a:t>
          </a:r>
          <a:r>
            <a:rPr lang="en-US" b="1" dirty="0" smtClean="0">
              <a:solidFill>
                <a:srgbClr val="0000CC"/>
              </a:solidFill>
            </a:rPr>
            <a:t> </a:t>
          </a:r>
          <a:r>
            <a:rPr lang="en-US" b="1" dirty="0" err="1" smtClean="0">
              <a:solidFill>
                <a:srgbClr val="0000CC"/>
              </a:solidFill>
            </a:rPr>
            <a:t>strategiyalari</a:t>
          </a:r>
          <a:endParaRPr lang="ru-RU" dirty="0">
            <a:solidFill>
              <a:srgbClr val="0000CC"/>
            </a:solidFill>
          </a:endParaRPr>
        </a:p>
      </dgm:t>
    </dgm:pt>
    <dgm:pt modelId="{B5111583-9FDB-4120-A67B-DB05A82A2A3B}" type="parTrans" cxnId="{D332885B-11F0-475B-8DF0-6B89362FA74D}">
      <dgm:prSet/>
      <dgm:spPr/>
      <dgm:t>
        <a:bodyPr/>
        <a:lstStyle/>
        <a:p>
          <a:endParaRPr lang="ru-RU"/>
        </a:p>
      </dgm:t>
    </dgm:pt>
    <dgm:pt modelId="{AF606BE0-4C9B-48DF-A807-DE26FD2607DF}" type="sibTrans" cxnId="{D332885B-11F0-475B-8DF0-6B89362FA74D}">
      <dgm:prSet/>
      <dgm:spPr/>
      <dgm:t>
        <a:bodyPr/>
        <a:lstStyle/>
        <a:p>
          <a:endParaRPr lang="ru-RU"/>
        </a:p>
      </dgm:t>
    </dgm:pt>
    <dgm:pt modelId="{3A67DD2F-A7E4-4BD4-85BB-2F5C352D4AE7}" type="pres">
      <dgm:prSet presAssocID="{6C4F6B49-875A-41AB-A223-6C00D470E7B4}" presName="composite" presStyleCnt="0">
        <dgm:presLayoutVars>
          <dgm:chMax val="1"/>
          <dgm:dir/>
          <dgm:resizeHandles val="exact"/>
        </dgm:presLayoutVars>
      </dgm:prSet>
      <dgm:spPr/>
    </dgm:pt>
    <dgm:pt modelId="{0580AA68-574F-4B70-9F4E-FAA59CF66AAF}" type="pres">
      <dgm:prSet presAssocID="{5901FFB2-93D1-4B0A-81DD-94656FE934F4}" presName="roof" presStyleLbl="dkBgShp" presStyleIdx="0" presStyleCnt="2" custScaleY="48148"/>
      <dgm:spPr/>
      <dgm:t>
        <a:bodyPr/>
        <a:lstStyle/>
        <a:p>
          <a:endParaRPr lang="ru-RU"/>
        </a:p>
      </dgm:t>
    </dgm:pt>
    <dgm:pt modelId="{971ACE12-CE4D-41BF-A2EE-82517FDBEFAC}" type="pres">
      <dgm:prSet presAssocID="{5901FFB2-93D1-4B0A-81DD-94656FE934F4}" presName="pillars" presStyleCnt="0"/>
      <dgm:spPr/>
    </dgm:pt>
    <dgm:pt modelId="{3FC40527-CD95-49E4-9B54-7793A0829F53}" type="pres">
      <dgm:prSet presAssocID="{5901FFB2-93D1-4B0A-81DD-94656FE934F4}" presName="pillar1" presStyleLbl="node1" presStyleIdx="0" presStyleCnt="7" custAng="0" custScaleY="982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5431CB-5D0E-42C0-A806-C776BF3CA146}" type="pres">
      <dgm:prSet presAssocID="{4B3C711A-CF8D-4546-BBB4-591AD0BEEF91}" presName="pillarX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4F8162-53EB-4B7F-A4BB-0BB8A285A6B3}" type="pres">
      <dgm:prSet presAssocID="{8ABE484D-8A97-45CF-90F9-A8D05D56E318}" presName="pillarX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A40CA3-633E-455A-B3C2-9B31660E906A}" type="pres">
      <dgm:prSet presAssocID="{4FC54727-BE49-4DE1-B22E-624BE4F25AEC}" presName="pillarX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DC0489-0578-4033-938A-460BA7A0A7F9}" type="pres">
      <dgm:prSet presAssocID="{5DA77ED4-C198-4945-BC89-3601C42C4D6C}" presName="pillarX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6AE5F1-95EA-4C51-B3A9-EB6FB771078C}" type="pres">
      <dgm:prSet presAssocID="{E475C8B5-F6C0-4AFB-959C-A86BB6D192CD}" presName="pillarX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81A5AE-EEBE-4239-94B5-9B68177BE72E}" type="pres">
      <dgm:prSet presAssocID="{F0061644-1743-4B91-9834-E17A72375D0C}" presName="pillarX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DCD1E0-11DD-49E5-B43C-4F153BD9C4E3}" type="pres">
      <dgm:prSet presAssocID="{5901FFB2-93D1-4B0A-81DD-94656FE934F4}" presName="base" presStyleLbl="dkBgShp" presStyleIdx="1" presStyleCnt="2"/>
      <dgm:spPr/>
    </dgm:pt>
  </dgm:ptLst>
  <dgm:cxnLst>
    <dgm:cxn modelId="{C94ED150-55E6-4B88-A593-C8760C310247}" type="presOf" srcId="{5901FFB2-93D1-4B0A-81DD-94656FE934F4}" destId="{0580AA68-574F-4B70-9F4E-FAA59CF66AAF}" srcOrd="0" destOrd="0" presId="urn:microsoft.com/office/officeart/2005/8/layout/hList3"/>
    <dgm:cxn modelId="{A5814D8F-15D1-4EB6-93FE-47A843D43C31}" type="presOf" srcId="{8ABE484D-8A97-45CF-90F9-A8D05D56E318}" destId="{A14F8162-53EB-4B7F-A4BB-0BB8A285A6B3}" srcOrd="0" destOrd="0" presId="urn:microsoft.com/office/officeart/2005/8/layout/hList3"/>
    <dgm:cxn modelId="{BD51FF43-99D3-45A9-95AF-2AB5A7F88712}" type="presOf" srcId="{6C4F6B49-875A-41AB-A223-6C00D470E7B4}" destId="{3A67DD2F-A7E4-4BD4-85BB-2F5C352D4AE7}" srcOrd="0" destOrd="0" presId="urn:microsoft.com/office/officeart/2005/8/layout/hList3"/>
    <dgm:cxn modelId="{94B96FF0-D484-4E8F-8AC6-CC823F725DEB}" srcId="{5901FFB2-93D1-4B0A-81DD-94656FE934F4}" destId="{F0061644-1743-4B91-9834-E17A72375D0C}" srcOrd="6" destOrd="0" parTransId="{A3F318E2-DBCE-4B5D-A9CD-24B9091C556F}" sibTransId="{EBD856C8-0AEF-443C-8847-1183B23BD552}"/>
    <dgm:cxn modelId="{5A4702E6-1841-48CA-9ADE-86F434040450}" srcId="{6C4F6B49-875A-41AB-A223-6C00D470E7B4}" destId="{5901FFB2-93D1-4B0A-81DD-94656FE934F4}" srcOrd="0" destOrd="0" parTransId="{D8F681E3-E8AA-4E59-947A-B277756D1A7C}" sibTransId="{E70DA139-923A-4D7F-A931-5FB0158B549A}"/>
    <dgm:cxn modelId="{38AF5083-1365-4276-BF5E-2EE6D97AC379}" type="presOf" srcId="{F0061644-1743-4B91-9834-E17A72375D0C}" destId="{2181A5AE-EEBE-4239-94B5-9B68177BE72E}" srcOrd="0" destOrd="0" presId="urn:microsoft.com/office/officeart/2005/8/layout/hList3"/>
    <dgm:cxn modelId="{D332885B-11F0-475B-8DF0-6B89362FA74D}" srcId="{5901FFB2-93D1-4B0A-81DD-94656FE934F4}" destId="{E475C8B5-F6C0-4AFB-959C-A86BB6D192CD}" srcOrd="5" destOrd="0" parTransId="{B5111583-9FDB-4120-A67B-DB05A82A2A3B}" sibTransId="{AF606BE0-4C9B-48DF-A807-DE26FD2607DF}"/>
    <dgm:cxn modelId="{E016AC25-C807-4D8B-B0BA-EC61F2872EA9}" srcId="{5901FFB2-93D1-4B0A-81DD-94656FE934F4}" destId="{8ABE484D-8A97-45CF-90F9-A8D05D56E318}" srcOrd="2" destOrd="0" parTransId="{A2792B0D-1DB6-4A49-8A81-F5783146D7FF}" sibTransId="{1E2C4951-2C79-45FD-8016-DBCDB13D4C19}"/>
    <dgm:cxn modelId="{DAEC93A4-6FBD-4C38-953B-3ADE722E857B}" srcId="{5901FFB2-93D1-4B0A-81DD-94656FE934F4}" destId="{4B3C711A-CF8D-4546-BBB4-591AD0BEEF91}" srcOrd="1" destOrd="0" parTransId="{6BA9444C-C926-452F-AC23-2A969BE51CF4}" sibTransId="{A9CD35EC-FAE2-4CA6-9CAE-3DCCB3E78DEC}"/>
    <dgm:cxn modelId="{B1B52E21-DD05-4E5F-8648-4C30902A770A}" srcId="{5901FFB2-93D1-4B0A-81DD-94656FE934F4}" destId="{4FC54727-BE49-4DE1-B22E-624BE4F25AEC}" srcOrd="3" destOrd="0" parTransId="{6B2C777C-4FAF-4311-A223-7B42DE7B4364}" sibTransId="{13AC8651-6047-4531-A541-2639BDB006B2}"/>
    <dgm:cxn modelId="{9C70499E-C9B0-4663-AE5C-94C272030CFF}" type="presOf" srcId="{FE5B218F-8566-45EB-9BBB-B0ABBD3473C4}" destId="{3FC40527-CD95-49E4-9B54-7793A0829F53}" srcOrd="0" destOrd="0" presId="urn:microsoft.com/office/officeart/2005/8/layout/hList3"/>
    <dgm:cxn modelId="{2369803C-F6B6-426D-A814-7785F91833E4}" srcId="{5901FFB2-93D1-4B0A-81DD-94656FE934F4}" destId="{5DA77ED4-C198-4945-BC89-3601C42C4D6C}" srcOrd="4" destOrd="0" parTransId="{E9A887BB-AFFD-4448-9DAF-31BE33CBA111}" sibTransId="{2E2AA28F-E53C-48EE-B989-AF898136CBBC}"/>
    <dgm:cxn modelId="{3D057C3B-4628-4619-9C17-79E2885AA70B}" type="presOf" srcId="{5DA77ED4-C198-4945-BC89-3601C42C4D6C}" destId="{97DC0489-0578-4033-938A-460BA7A0A7F9}" srcOrd="0" destOrd="0" presId="urn:microsoft.com/office/officeart/2005/8/layout/hList3"/>
    <dgm:cxn modelId="{789F2F15-8EF9-40DA-ACB8-49C60BB1D1FB}" type="presOf" srcId="{E475C8B5-F6C0-4AFB-959C-A86BB6D192CD}" destId="{546AE5F1-95EA-4C51-B3A9-EB6FB771078C}" srcOrd="0" destOrd="0" presId="urn:microsoft.com/office/officeart/2005/8/layout/hList3"/>
    <dgm:cxn modelId="{E7DFD37A-2076-4A3F-BAB5-C11C379B72CD}" type="presOf" srcId="{4B3C711A-CF8D-4546-BBB4-591AD0BEEF91}" destId="{2A5431CB-5D0E-42C0-A806-C776BF3CA146}" srcOrd="0" destOrd="0" presId="urn:microsoft.com/office/officeart/2005/8/layout/hList3"/>
    <dgm:cxn modelId="{28FC5BDD-4DA9-439C-893B-F3721C04C616}" srcId="{5901FFB2-93D1-4B0A-81DD-94656FE934F4}" destId="{FE5B218F-8566-45EB-9BBB-B0ABBD3473C4}" srcOrd="0" destOrd="0" parTransId="{806EE3A5-7E5F-4583-86F3-DC2A5EFA3FA8}" sibTransId="{F8702506-A08C-4CA2-A5A6-D19EBBA30511}"/>
    <dgm:cxn modelId="{8FF1B8F6-C515-416D-AFDF-A7A8DA50AF7D}" type="presOf" srcId="{4FC54727-BE49-4DE1-B22E-624BE4F25AEC}" destId="{59A40CA3-633E-455A-B3C2-9B31660E906A}" srcOrd="0" destOrd="0" presId="urn:microsoft.com/office/officeart/2005/8/layout/hList3"/>
    <dgm:cxn modelId="{7A0BC47D-D289-488D-8A62-B5C4E40B882A}" type="presParOf" srcId="{3A67DD2F-A7E4-4BD4-85BB-2F5C352D4AE7}" destId="{0580AA68-574F-4B70-9F4E-FAA59CF66AAF}" srcOrd="0" destOrd="0" presId="urn:microsoft.com/office/officeart/2005/8/layout/hList3"/>
    <dgm:cxn modelId="{1FDA7A62-082E-4C6B-825F-F5FD87759550}" type="presParOf" srcId="{3A67DD2F-A7E4-4BD4-85BB-2F5C352D4AE7}" destId="{971ACE12-CE4D-41BF-A2EE-82517FDBEFAC}" srcOrd="1" destOrd="0" presId="urn:microsoft.com/office/officeart/2005/8/layout/hList3"/>
    <dgm:cxn modelId="{A535E413-D7C5-4C64-803B-115E55A7687E}" type="presParOf" srcId="{971ACE12-CE4D-41BF-A2EE-82517FDBEFAC}" destId="{3FC40527-CD95-49E4-9B54-7793A0829F53}" srcOrd="0" destOrd="0" presId="urn:microsoft.com/office/officeart/2005/8/layout/hList3"/>
    <dgm:cxn modelId="{37EB6C6E-B8AE-4A55-806B-34D39AF1EEB6}" type="presParOf" srcId="{971ACE12-CE4D-41BF-A2EE-82517FDBEFAC}" destId="{2A5431CB-5D0E-42C0-A806-C776BF3CA146}" srcOrd="1" destOrd="0" presId="urn:microsoft.com/office/officeart/2005/8/layout/hList3"/>
    <dgm:cxn modelId="{32821323-1367-4A49-AE6B-8A38739FC9D6}" type="presParOf" srcId="{971ACE12-CE4D-41BF-A2EE-82517FDBEFAC}" destId="{A14F8162-53EB-4B7F-A4BB-0BB8A285A6B3}" srcOrd="2" destOrd="0" presId="urn:microsoft.com/office/officeart/2005/8/layout/hList3"/>
    <dgm:cxn modelId="{3CF50A7E-0D2F-4244-ADEE-7AA17D60B81F}" type="presParOf" srcId="{971ACE12-CE4D-41BF-A2EE-82517FDBEFAC}" destId="{59A40CA3-633E-455A-B3C2-9B31660E906A}" srcOrd="3" destOrd="0" presId="urn:microsoft.com/office/officeart/2005/8/layout/hList3"/>
    <dgm:cxn modelId="{689CAFCE-8291-4D3E-9104-62CBA2600B4C}" type="presParOf" srcId="{971ACE12-CE4D-41BF-A2EE-82517FDBEFAC}" destId="{97DC0489-0578-4033-938A-460BA7A0A7F9}" srcOrd="4" destOrd="0" presId="urn:microsoft.com/office/officeart/2005/8/layout/hList3"/>
    <dgm:cxn modelId="{3F9BC357-F410-4A58-BBC7-6CE1D79B575D}" type="presParOf" srcId="{971ACE12-CE4D-41BF-A2EE-82517FDBEFAC}" destId="{546AE5F1-95EA-4C51-B3A9-EB6FB771078C}" srcOrd="5" destOrd="0" presId="urn:microsoft.com/office/officeart/2005/8/layout/hList3"/>
    <dgm:cxn modelId="{6950DF16-9063-499E-BB98-B61704B11264}" type="presParOf" srcId="{971ACE12-CE4D-41BF-A2EE-82517FDBEFAC}" destId="{2181A5AE-EEBE-4239-94B5-9B68177BE72E}" srcOrd="6" destOrd="0" presId="urn:microsoft.com/office/officeart/2005/8/layout/hList3"/>
    <dgm:cxn modelId="{96883884-22BE-478D-9098-78771ECBD76F}" type="presParOf" srcId="{3A67DD2F-A7E4-4BD4-85BB-2F5C352D4AE7}" destId="{44DCD1E0-11DD-49E5-B43C-4F153BD9C4E3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2835C3-629A-454B-81D3-8DEED2C77A5C}">
      <dsp:nvSpPr>
        <dsp:cNvPr id="0" name=""/>
        <dsp:cNvSpPr/>
      </dsp:nvSpPr>
      <dsp:spPr>
        <a:xfrm>
          <a:off x="1342110" y="670119"/>
          <a:ext cx="4601833" cy="4601833"/>
        </a:xfrm>
        <a:prstGeom prst="blockArc">
          <a:avLst>
            <a:gd name="adj1" fmla="val 10576597"/>
            <a:gd name="adj2" fmla="val 16626496"/>
            <a:gd name="adj3" fmla="val 463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FA5A60-F322-47D9-91BF-6D60E3571080}">
      <dsp:nvSpPr>
        <dsp:cNvPr id="0" name=""/>
        <dsp:cNvSpPr/>
      </dsp:nvSpPr>
      <dsp:spPr>
        <a:xfrm>
          <a:off x="1344439" y="711901"/>
          <a:ext cx="4601833" cy="4601833"/>
        </a:xfrm>
        <a:prstGeom prst="blockArc">
          <a:avLst>
            <a:gd name="adj1" fmla="val 4892320"/>
            <a:gd name="adj2" fmla="val 10640604"/>
            <a:gd name="adj3" fmla="val 463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DE90AE-FF30-4073-851A-B10F09349F91}">
      <dsp:nvSpPr>
        <dsp:cNvPr id="0" name=""/>
        <dsp:cNvSpPr/>
      </dsp:nvSpPr>
      <dsp:spPr>
        <a:xfrm>
          <a:off x="2150460" y="738269"/>
          <a:ext cx="4601833" cy="4601833"/>
        </a:xfrm>
        <a:prstGeom prst="blockArc">
          <a:avLst>
            <a:gd name="adj1" fmla="val 21588911"/>
            <a:gd name="adj2" fmla="val 6132527"/>
            <a:gd name="adj3" fmla="val 463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C61CC0-3E09-481F-9408-9A65C92935C5}">
      <dsp:nvSpPr>
        <dsp:cNvPr id="0" name=""/>
        <dsp:cNvSpPr/>
      </dsp:nvSpPr>
      <dsp:spPr>
        <a:xfrm>
          <a:off x="2153029" y="623331"/>
          <a:ext cx="4601833" cy="4601833"/>
        </a:xfrm>
        <a:prstGeom prst="blockArc">
          <a:avLst>
            <a:gd name="adj1" fmla="val 15377246"/>
            <a:gd name="adj2" fmla="val 164776"/>
            <a:gd name="adj3" fmla="val 4636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2E4BB5-AFEB-4159-B1A7-47A5C369E0FE}">
      <dsp:nvSpPr>
        <dsp:cNvPr id="0" name=""/>
        <dsp:cNvSpPr/>
      </dsp:nvSpPr>
      <dsp:spPr>
        <a:xfrm>
          <a:off x="2506709" y="1930151"/>
          <a:ext cx="3085716" cy="2116360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rgbClr val="0000CC"/>
              </a:solidFill>
            </a:rPr>
            <a:t>Moliya</a:t>
          </a:r>
          <a:r>
            <a:rPr lang="en-US" sz="2400" b="1" kern="1200" dirty="0" smtClean="0">
              <a:solidFill>
                <a:srgbClr val="0000CC"/>
              </a:solidFill>
            </a:rPr>
            <a:t>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rgbClr val="0000CC"/>
              </a:solidFill>
            </a:rPr>
            <a:t>Strategiyasi</a:t>
          </a:r>
          <a:endParaRPr lang="ru-RU" sz="2400" kern="1200" dirty="0">
            <a:solidFill>
              <a:srgbClr val="0000CC"/>
            </a:solidFill>
          </a:endParaRPr>
        </a:p>
      </dsp:txBody>
      <dsp:txXfrm>
        <a:off x="2958602" y="2240085"/>
        <a:ext cx="2181930" cy="1496492"/>
      </dsp:txXfrm>
    </dsp:sp>
    <dsp:sp modelId="{4942AF10-2A08-4866-B9AE-84252B891A3F}">
      <dsp:nvSpPr>
        <dsp:cNvPr id="0" name=""/>
        <dsp:cNvSpPr/>
      </dsp:nvSpPr>
      <dsp:spPr>
        <a:xfrm>
          <a:off x="2455308" y="0"/>
          <a:ext cx="2931689" cy="1481452"/>
        </a:xfrm>
        <a:prstGeom prst="ellipse">
          <a:avLst/>
        </a:prstGeom>
        <a:solidFill>
          <a:srgbClr val="00FF9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rgbClr val="0000CC"/>
              </a:solidFill>
            </a:rPr>
            <a:t>moliyaviy</a:t>
          </a:r>
          <a:r>
            <a:rPr lang="en-US" sz="2400" kern="1200" dirty="0" smtClean="0">
              <a:solidFill>
                <a:srgbClr val="0000CC"/>
              </a:solidFill>
            </a:rPr>
            <a:t> </a:t>
          </a:r>
          <a:r>
            <a:rPr lang="en-US" sz="2400" kern="1200" dirty="0" err="1" smtClean="0">
              <a:solidFill>
                <a:srgbClr val="0000CC"/>
              </a:solidFill>
            </a:rPr>
            <a:t>barqarorlikni</a:t>
          </a:r>
          <a:r>
            <a:rPr lang="en-US" sz="2400" kern="1200" dirty="0" smtClean="0">
              <a:solidFill>
                <a:srgbClr val="0000CC"/>
              </a:solidFill>
            </a:rPr>
            <a:t> </a:t>
          </a:r>
          <a:r>
            <a:rPr lang="en-US" sz="2400" kern="1200" dirty="0" err="1" smtClean="0">
              <a:solidFill>
                <a:srgbClr val="0000CC"/>
              </a:solidFill>
            </a:rPr>
            <a:t>ta’minlash</a:t>
          </a:r>
          <a:endParaRPr lang="ru-RU" sz="2400" kern="1200" dirty="0">
            <a:solidFill>
              <a:srgbClr val="0000CC"/>
            </a:solidFill>
          </a:endParaRPr>
        </a:p>
      </dsp:txBody>
      <dsp:txXfrm>
        <a:off x="2884644" y="216954"/>
        <a:ext cx="2073017" cy="1047544"/>
      </dsp:txXfrm>
    </dsp:sp>
    <dsp:sp modelId="{4C756017-CED9-4100-B943-C3CFD1BB3E43}">
      <dsp:nvSpPr>
        <dsp:cNvPr id="0" name=""/>
        <dsp:cNvSpPr/>
      </dsp:nvSpPr>
      <dsp:spPr>
        <a:xfrm>
          <a:off x="5188986" y="2291210"/>
          <a:ext cx="3019925" cy="1481452"/>
        </a:xfrm>
        <a:prstGeom prst="ellipse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rgbClr val="0000CC"/>
              </a:solidFill>
            </a:rPr>
            <a:t>kapital</a:t>
          </a:r>
          <a:r>
            <a:rPr lang="en-US" sz="2400" kern="1200" dirty="0" smtClean="0">
              <a:solidFill>
                <a:srgbClr val="0000CC"/>
              </a:solidFill>
            </a:rPr>
            <a:t> </a:t>
          </a:r>
          <a:r>
            <a:rPr lang="en-US" sz="2400" kern="1200" dirty="0" err="1" smtClean="0">
              <a:solidFill>
                <a:srgbClr val="0000CC"/>
              </a:solidFill>
            </a:rPr>
            <a:t>tuzilmasini</a:t>
          </a:r>
          <a:r>
            <a:rPr lang="en-US" sz="2400" kern="1200" dirty="0" smtClean="0">
              <a:solidFill>
                <a:srgbClr val="0000CC"/>
              </a:solidFill>
            </a:rPr>
            <a:t> </a:t>
          </a:r>
          <a:r>
            <a:rPr lang="en-US" sz="2400" kern="1200" dirty="0" err="1" smtClean="0">
              <a:solidFill>
                <a:srgbClr val="0000CC"/>
              </a:solidFill>
            </a:rPr>
            <a:t>boshqarish</a:t>
          </a:r>
          <a:endParaRPr lang="ru-RU" sz="2400" kern="1200" dirty="0">
            <a:solidFill>
              <a:srgbClr val="0000CC"/>
            </a:solidFill>
          </a:endParaRPr>
        </a:p>
      </dsp:txBody>
      <dsp:txXfrm>
        <a:off x="5631244" y="2508164"/>
        <a:ext cx="2135409" cy="1047544"/>
      </dsp:txXfrm>
    </dsp:sp>
    <dsp:sp modelId="{68B4C823-0CC4-4F30-BB06-E9D57BACA463}">
      <dsp:nvSpPr>
        <dsp:cNvPr id="0" name=""/>
        <dsp:cNvSpPr/>
      </dsp:nvSpPr>
      <dsp:spPr>
        <a:xfrm>
          <a:off x="2473499" y="4495211"/>
          <a:ext cx="3005140" cy="1481452"/>
        </a:xfrm>
        <a:prstGeom prst="ellipse">
          <a:avLst/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investitsiyalarni</a:t>
          </a:r>
          <a:r>
            <a:rPr lang="en-US" sz="2400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r>
            <a:rPr lang="en-US" sz="2400" kern="1200" dirty="0" err="1" smtClean="0">
              <a:solidFill>
                <a:schemeClr val="tx1">
                  <a:lumMod val="95000"/>
                  <a:lumOff val="5000"/>
                </a:schemeClr>
              </a:solidFill>
            </a:rPr>
            <a:t>rejalashtirish</a:t>
          </a:r>
          <a:r>
            <a:rPr lang="en-US" sz="2400" kern="1200" dirty="0" smtClean="0">
              <a:solidFill>
                <a:schemeClr val="tx1">
                  <a:lumMod val="95000"/>
                  <a:lumOff val="5000"/>
                </a:schemeClr>
              </a:solidFill>
            </a:rPr>
            <a:t> </a:t>
          </a:r>
          <a:endParaRPr lang="ru-RU" sz="2400" kern="1200" dirty="0">
            <a:solidFill>
              <a:schemeClr val="tx1">
                <a:lumMod val="95000"/>
                <a:lumOff val="5000"/>
              </a:schemeClr>
            </a:solidFill>
          </a:endParaRPr>
        </a:p>
      </dsp:txBody>
      <dsp:txXfrm>
        <a:off x="2913592" y="4712165"/>
        <a:ext cx="2124954" cy="1047544"/>
      </dsp:txXfrm>
    </dsp:sp>
    <dsp:sp modelId="{821958C0-5227-4F77-B101-A6E9553AC88C}">
      <dsp:nvSpPr>
        <dsp:cNvPr id="0" name=""/>
        <dsp:cNvSpPr/>
      </dsp:nvSpPr>
      <dsp:spPr>
        <a:xfrm>
          <a:off x="0" y="2376266"/>
          <a:ext cx="2800374" cy="1481452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kern="1200" dirty="0" err="1" smtClean="0">
              <a:solidFill>
                <a:srgbClr val="0000CC"/>
              </a:solidFill>
            </a:rPr>
            <a:t>risklarni</a:t>
          </a:r>
          <a:r>
            <a:rPr lang="en-US" sz="2400" b="0" kern="1200" dirty="0" smtClean="0">
              <a:solidFill>
                <a:srgbClr val="0000CC"/>
              </a:solidFill>
            </a:rPr>
            <a:t> </a:t>
          </a:r>
          <a:r>
            <a:rPr lang="en-US" sz="2400" b="0" kern="1200" dirty="0" err="1" smtClean="0">
              <a:solidFill>
                <a:srgbClr val="0000CC"/>
              </a:solidFill>
            </a:rPr>
            <a:t>boshqarish</a:t>
          </a:r>
          <a:endParaRPr lang="ru-RU" sz="2400" b="0" kern="1200" dirty="0">
            <a:solidFill>
              <a:srgbClr val="0000CC"/>
            </a:solidFill>
          </a:endParaRPr>
        </a:p>
      </dsp:txBody>
      <dsp:txXfrm>
        <a:off x="410105" y="2593220"/>
        <a:ext cx="1980164" cy="10475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80AA68-574F-4B70-9F4E-FAA59CF66AAF}">
      <dsp:nvSpPr>
        <dsp:cNvPr id="0" name=""/>
        <dsp:cNvSpPr/>
      </dsp:nvSpPr>
      <dsp:spPr>
        <a:xfrm>
          <a:off x="0" y="252028"/>
          <a:ext cx="8784976" cy="936101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b="1" kern="1200" dirty="0" smtClean="0"/>
            <a:t>Marketing </a:t>
          </a:r>
          <a:r>
            <a:rPr lang="en-US" sz="4300" b="1" kern="1200" dirty="0" err="1" smtClean="0"/>
            <a:t>strategiyalarining</a:t>
          </a:r>
          <a:r>
            <a:rPr lang="en-US" sz="4300" b="1" kern="1200" dirty="0" smtClean="0"/>
            <a:t> </a:t>
          </a:r>
          <a:r>
            <a:rPr lang="en-US" sz="4300" b="1" kern="1200" dirty="0" err="1" smtClean="0"/>
            <a:t>turlari</a:t>
          </a:r>
          <a:endParaRPr lang="ru-RU" sz="4300" kern="1200" dirty="0"/>
        </a:p>
      </dsp:txBody>
      <dsp:txXfrm>
        <a:off x="0" y="252028"/>
        <a:ext cx="8784976" cy="936101"/>
      </dsp:txXfrm>
    </dsp:sp>
    <dsp:sp modelId="{3FC40527-CD95-49E4-9B54-7793A0829F53}">
      <dsp:nvSpPr>
        <dsp:cNvPr id="0" name=""/>
        <dsp:cNvSpPr/>
      </dsp:nvSpPr>
      <dsp:spPr>
        <a:xfrm>
          <a:off x="1072" y="1728198"/>
          <a:ext cx="1254690" cy="4010832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err="1" smtClean="0">
              <a:solidFill>
                <a:srgbClr val="0000CC"/>
              </a:solidFill>
            </a:rPr>
            <a:t>Bozor</a:t>
          </a:r>
          <a:r>
            <a:rPr lang="en-US" sz="2500" b="1" kern="1200" dirty="0" smtClean="0">
              <a:solidFill>
                <a:srgbClr val="0000CC"/>
              </a:solidFill>
            </a:rPr>
            <a:t> </a:t>
          </a:r>
          <a:r>
            <a:rPr lang="en-US" sz="2500" b="1" kern="1200" dirty="0" err="1" smtClean="0">
              <a:solidFill>
                <a:srgbClr val="0000CC"/>
              </a:solidFill>
            </a:rPr>
            <a:t>segmentatsiyasi</a:t>
          </a:r>
          <a:r>
            <a:rPr lang="en-US" sz="2500" b="1" kern="1200" dirty="0" smtClean="0">
              <a:solidFill>
                <a:srgbClr val="0000CC"/>
              </a:solidFill>
            </a:rPr>
            <a:t> </a:t>
          </a:r>
          <a:r>
            <a:rPr lang="en-US" sz="2500" b="1" kern="1200" dirty="0" err="1" smtClean="0">
              <a:solidFill>
                <a:srgbClr val="0000CC"/>
              </a:solidFill>
            </a:rPr>
            <a:t>strategiyasi</a:t>
          </a:r>
          <a:endParaRPr lang="ru-RU" sz="2500" kern="1200" dirty="0">
            <a:solidFill>
              <a:srgbClr val="0000CC"/>
            </a:solidFill>
          </a:endParaRPr>
        </a:p>
      </dsp:txBody>
      <dsp:txXfrm>
        <a:off x="1072" y="1728198"/>
        <a:ext cx="1254690" cy="4010832"/>
      </dsp:txXfrm>
    </dsp:sp>
    <dsp:sp modelId="{2A5431CB-5D0E-42C0-A806-C776BF3CA146}">
      <dsp:nvSpPr>
        <dsp:cNvPr id="0" name=""/>
        <dsp:cNvSpPr/>
      </dsp:nvSpPr>
      <dsp:spPr>
        <a:xfrm>
          <a:off x="1255762" y="1692187"/>
          <a:ext cx="1254690" cy="4082853"/>
        </a:xfrm>
        <a:prstGeom prst="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err="1" smtClean="0">
              <a:solidFill>
                <a:srgbClr val="0000CC"/>
              </a:solidFill>
            </a:rPr>
            <a:t>Mahsulotni</a:t>
          </a:r>
          <a:r>
            <a:rPr lang="en-US" sz="2500" b="1" kern="1200" dirty="0" smtClean="0">
              <a:solidFill>
                <a:srgbClr val="0000CC"/>
              </a:solidFill>
            </a:rPr>
            <a:t> </a:t>
          </a:r>
          <a:r>
            <a:rPr lang="en-US" sz="2500" b="1" kern="1200" dirty="0" err="1" smtClean="0">
              <a:solidFill>
                <a:srgbClr val="0000CC"/>
              </a:solidFill>
            </a:rPr>
            <a:t>farqlash</a:t>
          </a:r>
          <a:r>
            <a:rPr lang="en-US" sz="2500" b="1" kern="1200" dirty="0" smtClean="0">
              <a:solidFill>
                <a:srgbClr val="0000CC"/>
              </a:solidFill>
            </a:rPr>
            <a:t> (</a:t>
          </a:r>
          <a:r>
            <a:rPr lang="en-US" sz="2500" b="1" kern="1200" dirty="0" err="1" smtClean="0">
              <a:solidFill>
                <a:srgbClr val="0000CC"/>
              </a:solidFill>
            </a:rPr>
            <a:t>differentsiatsiya</a:t>
          </a:r>
          <a:r>
            <a:rPr lang="en-US" sz="2500" b="1" kern="1200" dirty="0" smtClean="0">
              <a:solidFill>
                <a:srgbClr val="0000CC"/>
              </a:solidFill>
            </a:rPr>
            <a:t>) </a:t>
          </a:r>
          <a:r>
            <a:rPr lang="en-US" sz="2500" b="1" kern="1200" dirty="0" err="1" smtClean="0">
              <a:solidFill>
                <a:srgbClr val="0000CC"/>
              </a:solidFill>
            </a:rPr>
            <a:t>strategiyasi</a:t>
          </a:r>
          <a:endParaRPr lang="ru-RU" sz="2500" kern="1200" dirty="0">
            <a:solidFill>
              <a:srgbClr val="0000CC"/>
            </a:solidFill>
          </a:endParaRPr>
        </a:p>
      </dsp:txBody>
      <dsp:txXfrm>
        <a:off x="1255762" y="1692187"/>
        <a:ext cx="1254690" cy="4082853"/>
      </dsp:txXfrm>
    </dsp:sp>
    <dsp:sp modelId="{A14F8162-53EB-4B7F-A4BB-0BB8A285A6B3}">
      <dsp:nvSpPr>
        <dsp:cNvPr id="0" name=""/>
        <dsp:cNvSpPr/>
      </dsp:nvSpPr>
      <dsp:spPr>
        <a:xfrm>
          <a:off x="2510452" y="1692187"/>
          <a:ext cx="1254690" cy="4082853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err="1" smtClean="0">
              <a:solidFill>
                <a:srgbClr val="0000CC"/>
              </a:solidFill>
            </a:rPr>
            <a:t>Narxlash</a:t>
          </a:r>
          <a:r>
            <a:rPr lang="en-US" sz="2500" b="1" kern="1200" dirty="0" smtClean="0">
              <a:solidFill>
                <a:srgbClr val="0000CC"/>
              </a:solidFill>
            </a:rPr>
            <a:t> </a:t>
          </a:r>
          <a:r>
            <a:rPr lang="en-US" sz="2500" b="1" kern="1200" dirty="0" err="1" smtClean="0">
              <a:solidFill>
                <a:srgbClr val="0000CC"/>
              </a:solidFill>
            </a:rPr>
            <a:t>strategiyasi</a:t>
          </a:r>
          <a:endParaRPr lang="ru-RU" sz="2500" kern="1200" dirty="0">
            <a:solidFill>
              <a:srgbClr val="0000CC"/>
            </a:solidFill>
          </a:endParaRPr>
        </a:p>
      </dsp:txBody>
      <dsp:txXfrm>
        <a:off x="2510452" y="1692187"/>
        <a:ext cx="1254690" cy="4082853"/>
      </dsp:txXfrm>
    </dsp:sp>
    <dsp:sp modelId="{59A40CA3-633E-455A-B3C2-9B31660E906A}">
      <dsp:nvSpPr>
        <dsp:cNvPr id="0" name=""/>
        <dsp:cNvSpPr/>
      </dsp:nvSpPr>
      <dsp:spPr>
        <a:xfrm>
          <a:off x="3765142" y="1692187"/>
          <a:ext cx="1254690" cy="40828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err="1" smtClean="0">
              <a:solidFill>
                <a:srgbClr val="FFFF00"/>
              </a:solidFill>
            </a:rPr>
            <a:t>Targ‘ibot</a:t>
          </a:r>
          <a:r>
            <a:rPr lang="en-US" sz="2500" b="1" kern="1200" dirty="0" smtClean="0">
              <a:solidFill>
                <a:srgbClr val="FFFF00"/>
              </a:solidFill>
            </a:rPr>
            <a:t> (</a:t>
          </a:r>
          <a:r>
            <a:rPr lang="en-US" sz="2500" b="1" kern="1200" dirty="0" err="1" smtClean="0">
              <a:solidFill>
                <a:srgbClr val="FFFF00"/>
              </a:solidFill>
            </a:rPr>
            <a:t>promosyon</a:t>
          </a:r>
          <a:r>
            <a:rPr lang="en-US" sz="2500" b="1" kern="1200" dirty="0" smtClean="0">
              <a:solidFill>
                <a:srgbClr val="FFFF00"/>
              </a:solidFill>
            </a:rPr>
            <a:t>) </a:t>
          </a:r>
          <a:r>
            <a:rPr lang="en-US" sz="2500" b="1" kern="1200" dirty="0" err="1" smtClean="0">
              <a:solidFill>
                <a:srgbClr val="FFFF00"/>
              </a:solidFill>
            </a:rPr>
            <a:t>strategiyasi</a:t>
          </a:r>
          <a:endParaRPr lang="ru-RU" sz="2500" kern="1200" dirty="0">
            <a:solidFill>
              <a:srgbClr val="FFFF00"/>
            </a:solidFill>
          </a:endParaRPr>
        </a:p>
      </dsp:txBody>
      <dsp:txXfrm>
        <a:off x="3765142" y="1692187"/>
        <a:ext cx="1254690" cy="4082853"/>
      </dsp:txXfrm>
    </dsp:sp>
    <dsp:sp modelId="{97DC0489-0578-4033-938A-460BA7A0A7F9}">
      <dsp:nvSpPr>
        <dsp:cNvPr id="0" name=""/>
        <dsp:cNvSpPr/>
      </dsp:nvSpPr>
      <dsp:spPr>
        <a:xfrm>
          <a:off x="5019833" y="1692187"/>
          <a:ext cx="1254690" cy="4082853"/>
        </a:xfrm>
        <a:prstGeom prst="rect">
          <a:avLst/>
        </a:prstGeom>
        <a:solidFill>
          <a:srgbClr val="00FF9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err="1" smtClean="0">
              <a:solidFill>
                <a:srgbClr val="0000CC"/>
              </a:solidFill>
            </a:rPr>
            <a:t>Brend</a:t>
          </a:r>
          <a:r>
            <a:rPr lang="en-US" sz="2500" b="1" kern="1200" dirty="0" smtClean="0">
              <a:solidFill>
                <a:srgbClr val="0000CC"/>
              </a:solidFill>
            </a:rPr>
            <a:t> </a:t>
          </a:r>
          <a:r>
            <a:rPr lang="en-US" sz="2500" b="1" kern="1200" dirty="0" err="1" smtClean="0">
              <a:solidFill>
                <a:srgbClr val="0000CC"/>
              </a:solidFill>
            </a:rPr>
            <a:t>yaratish</a:t>
          </a:r>
          <a:r>
            <a:rPr lang="en-US" sz="2500" b="1" kern="1200" dirty="0" smtClean="0">
              <a:solidFill>
                <a:srgbClr val="0000CC"/>
              </a:solidFill>
            </a:rPr>
            <a:t> </a:t>
          </a:r>
          <a:r>
            <a:rPr lang="en-US" sz="2500" b="1" kern="1200" dirty="0" err="1" smtClean="0">
              <a:solidFill>
                <a:srgbClr val="0000CC"/>
              </a:solidFill>
            </a:rPr>
            <a:t>strategiyasi</a:t>
          </a:r>
          <a:endParaRPr lang="ru-RU" sz="2500" kern="1200" dirty="0">
            <a:solidFill>
              <a:srgbClr val="0000CC"/>
            </a:solidFill>
          </a:endParaRPr>
        </a:p>
      </dsp:txBody>
      <dsp:txXfrm>
        <a:off x="5019833" y="1692187"/>
        <a:ext cx="1254690" cy="4082853"/>
      </dsp:txXfrm>
    </dsp:sp>
    <dsp:sp modelId="{546AE5F1-95EA-4C51-B3A9-EB6FB771078C}">
      <dsp:nvSpPr>
        <dsp:cNvPr id="0" name=""/>
        <dsp:cNvSpPr/>
      </dsp:nvSpPr>
      <dsp:spPr>
        <a:xfrm>
          <a:off x="6274523" y="1692187"/>
          <a:ext cx="1254690" cy="4082853"/>
        </a:xfrm>
        <a:prstGeom prst="rect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err="1" smtClean="0">
              <a:solidFill>
                <a:srgbClr val="0000CC"/>
              </a:solidFill>
            </a:rPr>
            <a:t>Raqobat</a:t>
          </a:r>
          <a:r>
            <a:rPr lang="en-US" sz="2500" b="1" kern="1200" dirty="0" smtClean="0">
              <a:solidFill>
                <a:srgbClr val="0000CC"/>
              </a:solidFill>
            </a:rPr>
            <a:t> </a:t>
          </a:r>
          <a:r>
            <a:rPr lang="en-US" sz="2500" b="1" kern="1200" dirty="0" err="1" smtClean="0">
              <a:solidFill>
                <a:srgbClr val="0000CC"/>
              </a:solidFill>
            </a:rPr>
            <a:t>strategiyalari</a:t>
          </a:r>
          <a:endParaRPr lang="ru-RU" sz="2500" kern="1200" dirty="0">
            <a:solidFill>
              <a:srgbClr val="0000CC"/>
            </a:solidFill>
          </a:endParaRPr>
        </a:p>
      </dsp:txBody>
      <dsp:txXfrm>
        <a:off x="6274523" y="1692187"/>
        <a:ext cx="1254690" cy="4082853"/>
      </dsp:txXfrm>
    </dsp:sp>
    <dsp:sp modelId="{2181A5AE-EEBE-4239-94B5-9B68177BE72E}">
      <dsp:nvSpPr>
        <dsp:cNvPr id="0" name=""/>
        <dsp:cNvSpPr/>
      </dsp:nvSpPr>
      <dsp:spPr>
        <a:xfrm>
          <a:off x="7529213" y="1692187"/>
          <a:ext cx="1254690" cy="4082853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 err="1" smtClean="0">
              <a:solidFill>
                <a:srgbClr val="0000CC"/>
              </a:solidFill>
            </a:rPr>
            <a:t>Xalqaro</a:t>
          </a:r>
          <a:r>
            <a:rPr lang="en-US" sz="2500" b="1" kern="1200" dirty="0" smtClean="0">
              <a:solidFill>
                <a:srgbClr val="0000CC"/>
              </a:solidFill>
            </a:rPr>
            <a:t> marketing </a:t>
          </a:r>
          <a:r>
            <a:rPr lang="en-US" sz="2500" b="1" kern="1200" dirty="0" err="1" smtClean="0">
              <a:solidFill>
                <a:srgbClr val="0000CC"/>
              </a:solidFill>
            </a:rPr>
            <a:t>strategiyalari</a:t>
          </a:r>
          <a:endParaRPr lang="ru-RU" sz="2500" kern="1200" dirty="0">
            <a:solidFill>
              <a:srgbClr val="0000CC"/>
            </a:solidFill>
          </a:endParaRPr>
        </a:p>
      </dsp:txBody>
      <dsp:txXfrm>
        <a:off x="7529213" y="1692187"/>
        <a:ext cx="1254690" cy="4082853"/>
      </dsp:txXfrm>
    </dsp:sp>
    <dsp:sp modelId="{44DCD1E0-11DD-49E5-B43C-4F153BD9C4E3}">
      <dsp:nvSpPr>
        <dsp:cNvPr id="0" name=""/>
        <dsp:cNvSpPr/>
      </dsp:nvSpPr>
      <dsp:spPr>
        <a:xfrm>
          <a:off x="0" y="5775040"/>
          <a:ext cx="8784976" cy="453650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B5BD-EDBB-42C8-80A8-DEFEB5B5A433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9225A-C91A-4A48-A338-7773C923F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0686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B5BD-EDBB-42C8-80A8-DEFEB5B5A433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9225A-C91A-4A48-A338-7773C923F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2893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B5BD-EDBB-42C8-80A8-DEFEB5B5A433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9225A-C91A-4A48-A338-7773C923F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008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B5BD-EDBB-42C8-80A8-DEFEB5B5A433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9225A-C91A-4A48-A338-7773C923F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766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B5BD-EDBB-42C8-80A8-DEFEB5B5A433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9225A-C91A-4A48-A338-7773C923F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9815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B5BD-EDBB-42C8-80A8-DEFEB5B5A433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9225A-C91A-4A48-A338-7773C923F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81269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B5BD-EDBB-42C8-80A8-DEFEB5B5A433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9225A-C91A-4A48-A338-7773C923F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4951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B5BD-EDBB-42C8-80A8-DEFEB5B5A433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9225A-C91A-4A48-A338-7773C923F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0912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B5BD-EDBB-42C8-80A8-DEFEB5B5A433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9225A-C91A-4A48-A338-7773C923F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9247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B5BD-EDBB-42C8-80A8-DEFEB5B5A433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9225A-C91A-4A48-A338-7773C923F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3576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B5BD-EDBB-42C8-80A8-DEFEB5B5A433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9225A-C91A-4A48-A338-7773C923F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3798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C3B5BD-EDBB-42C8-80A8-DEFEB5B5A433}" type="datetimeFigureOut">
              <a:rPr lang="ru-RU" smtClean="0"/>
              <a:t>10.10.2024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9225A-C91A-4A48-A338-7773C923F5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2373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63688" y="692696"/>
            <a:ext cx="5288756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sz="2800" b="1" dirty="0"/>
              <a:t>8-mavzu: </a:t>
            </a:r>
            <a:r>
              <a:rPr lang="ms-MY" sz="2800" b="1" dirty="0"/>
              <a:t>Funktsional strategiyalar</a:t>
            </a:r>
            <a:endParaRPr lang="ru-RU" sz="28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338107"/>
              </p:ext>
            </p:extLst>
          </p:nvPr>
        </p:nvGraphicFramePr>
        <p:xfrm>
          <a:off x="251520" y="2420888"/>
          <a:ext cx="8496944" cy="1280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496944"/>
              </a:tblGrid>
              <a:tr h="23812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uz-Latn-UZ" sz="2800" dirty="0" smtClean="0">
                          <a:solidFill>
                            <a:srgbClr val="0000CC"/>
                          </a:solidFill>
                          <a:effectLst/>
                        </a:rPr>
                        <a:t>1</a:t>
                      </a:r>
                      <a:r>
                        <a:rPr lang="en-US" sz="2800" dirty="0" smtClean="0">
                          <a:solidFill>
                            <a:srgbClr val="0000CC"/>
                          </a:solidFill>
                          <a:effectLst/>
                        </a:rPr>
                        <a:t>.</a:t>
                      </a:r>
                      <a:r>
                        <a:rPr lang="en-US" sz="2800" dirty="0" err="1" smtClean="0">
                          <a:solidFill>
                            <a:srgbClr val="0000CC"/>
                          </a:solidFill>
                          <a:effectLst/>
                        </a:rPr>
                        <a:t>Funktsional</a:t>
                      </a:r>
                      <a:r>
                        <a:rPr lang="en-US" sz="2800" dirty="0" smtClean="0">
                          <a:solidFill>
                            <a:srgbClr val="0000CC"/>
                          </a:solidFill>
                          <a:effectLst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0000CC"/>
                          </a:solidFill>
                          <a:effectLst/>
                        </a:rPr>
                        <a:t>strategiyalarning</a:t>
                      </a:r>
                      <a:r>
                        <a:rPr lang="en-US" sz="2800" dirty="0">
                          <a:solidFill>
                            <a:srgbClr val="0000CC"/>
                          </a:solidFill>
                          <a:effectLst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0000CC"/>
                          </a:solidFill>
                          <a:effectLst/>
                        </a:rPr>
                        <a:t>ahamiyati</a:t>
                      </a:r>
                      <a:endParaRPr lang="ru-RU" sz="2800" dirty="0">
                        <a:solidFill>
                          <a:srgbClr val="0000CC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solidFill>
                            <a:srgbClr val="0000CC"/>
                          </a:solidFill>
                          <a:effectLst/>
                        </a:rPr>
                        <a:t>2.Marketing</a:t>
                      </a:r>
                      <a:r>
                        <a:rPr lang="en-US" sz="2800" dirty="0">
                          <a:solidFill>
                            <a:srgbClr val="0000CC"/>
                          </a:solidFill>
                          <a:effectLst/>
                        </a:rPr>
                        <a:t>, </a:t>
                      </a:r>
                      <a:r>
                        <a:rPr lang="en-US" sz="2800" dirty="0" err="1">
                          <a:solidFill>
                            <a:srgbClr val="0000CC"/>
                          </a:solidFill>
                          <a:effectLst/>
                        </a:rPr>
                        <a:t>moliyaviy</a:t>
                      </a:r>
                      <a:r>
                        <a:rPr lang="en-US" sz="2800" dirty="0">
                          <a:solidFill>
                            <a:srgbClr val="0000CC"/>
                          </a:solidFill>
                          <a:effectLst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0000CC"/>
                          </a:solidFill>
                          <a:effectLst/>
                        </a:rPr>
                        <a:t>va</a:t>
                      </a:r>
                      <a:r>
                        <a:rPr lang="en-US" sz="2800" dirty="0">
                          <a:solidFill>
                            <a:srgbClr val="0000CC"/>
                          </a:solidFill>
                          <a:effectLst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0000CC"/>
                          </a:solidFill>
                          <a:effectLst/>
                        </a:rPr>
                        <a:t>ishlab</a:t>
                      </a:r>
                      <a:r>
                        <a:rPr lang="en-US" sz="2800" dirty="0">
                          <a:solidFill>
                            <a:srgbClr val="0000CC"/>
                          </a:solidFill>
                          <a:effectLst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0000CC"/>
                          </a:solidFill>
                          <a:effectLst/>
                        </a:rPr>
                        <a:t>chiqarish</a:t>
                      </a:r>
                      <a:r>
                        <a:rPr lang="en-US" sz="2800" dirty="0">
                          <a:solidFill>
                            <a:srgbClr val="0000CC"/>
                          </a:solidFill>
                          <a:effectLst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0000CC"/>
                          </a:solidFill>
                          <a:effectLst/>
                        </a:rPr>
                        <a:t>strategiyalari</a:t>
                      </a:r>
                      <a:endParaRPr lang="ru-RU" sz="2800" dirty="0">
                        <a:solidFill>
                          <a:srgbClr val="0000CC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solidFill>
                            <a:srgbClr val="0000CC"/>
                          </a:solidFill>
                          <a:effectLst/>
                        </a:rPr>
                        <a:t>3.Inson </a:t>
                      </a:r>
                      <a:r>
                        <a:rPr lang="en-US" sz="2800" dirty="0" err="1">
                          <a:solidFill>
                            <a:srgbClr val="0000CC"/>
                          </a:solidFill>
                          <a:effectLst/>
                        </a:rPr>
                        <a:t>resurslari</a:t>
                      </a:r>
                      <a:r>
                        <a:rPr lang="en-US" sz="2800" dirty="0">
                          <a:solidFill>
                            <a:srgbClr val="0000CC"/>
                          </a:solidFill>
                          <a:effectLst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0000CC"/>
                          </a:solidFill>
                          <a:effectLst/>
                        </a:rPr>
                        <a:t>strategiyalari</a:t>
                      </a:r>
                      <a:endParaRPr lang="ru-RU" sz="2800" dirty="0">
                        <a:solidFill>
                          <a:srgbClr val="0000CC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195736" y="1412776"/>
            <a:ext cx="3672408" cy="7920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0000CC"/>
                </a:solidFill>
              </a:rPr>
              <a:t>REJA</a:t>
            </a:r>
            <a:endParaRPr lang="ru-RU" sz="36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80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690336"/>
            <a:ext cx="6390456" cy="255454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sz="3200" dirty="0" err="1" smtClean="0"/>
              <a:t>bu</a:t>
            </a:r>
            <a:r>
              <a:rPr lang="en-US" sz="3200" dirty="0" smtClean="0"/>
              <a:t> </a:t>
            </a:r>
            <a:r>
              <a:rPr lang="en-US" sz="3200" dirty="0" err="1"/>
              <a:t>korxonaning</a:t>
            </a:r>
            <a:r>
              <a:rPr lang="en-US" sz="3200" dirty="0"/>
              <a:t> </a:t>
            </a:r>
            <a:r>
              <a:rPr lang="en-US" sz="3200" dirty="0" err="1"/>
              <a:t>asosiy</a:t>
            </a:r>
            <a:r>
              <a:rPr lang="en-US" sz="3200" dirty="0"/>
              <a:t> </a:t>
            </a:r>
            <a:r>
              <a:rPr lang="en-US" sz="3200" dirty="0" err="1"/>
              <a:t>bo‘limlari</a:t>
            </a:r>
            <a:r>
              <a:rPr lang="en-US" sz="3200" dirty="0"/>
              <a:t>, </a:t>
            </a:r>
            <a:r>
              <a:rPr lang="en-US" sz="3200" dirty="0" err="1"/>
              <a:t>ya’ni</a:t>
            </a:r>
            <a:r>
              <a:rPr lang="en-US" sz="3200" dirty="0"/>
              <a:t> marketing, </a:t>
            </a:r>
            <a:r>
              <a:rPr lang="en-US" sz="3200" dirty="0" err="1"/>
              <a:t>moliya</a:t>
            </a:r>
            <a:r>
              <a:rPr lang="en-US" sz="3200" dirty="0"/>
              <a:t>, </a:t>
            </a:r>
            <a:r>
              <a:rPr lang="en-US" sz="3200" dirty="0" err="1"/>
              <a:t>ishlab</a:t>
            </a:r>
            <a:r>
              <a:rPr lang="en-US" sz="3200" dirty="0"/>
              <a:t> </a:t>
            </a:r>
            <a:r>
              <a:rPr lang="en-US" sz="3200" dirty="0" err="1"/>
              <a:t>chiqarish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inson</a:t>
            </a:r>
            <a:r>
              <a:rPr lang="en-US" sz="3200" dirty="0"/>
              <a:t> </a:t>
            </a:r>
            <a:r>
              <a:rPr lang="en-US" sz="3200" dirty="0" err="1"/>
              <a:t>resurslarini</a:t>
            </a:r>
            <a:r>
              <a:rPr lang="en-US" sz="3200" dirty="0"/>
              <a:t> </a:t>
            </a:r>
            <a:r>
              <a:rPr lang="en-US" sz="3200" dirty="0" err="1"/>
              <a:t>boshqarish</a:t>
            </a:r>
            <a:r>
              <a:rPr lang="en-US" sz="3200" dirty="0"/>
              <a:t> </a:t>
            </a:r>
            <a:r>
              <a:rPr lang="en-US" sz="3200" dirty="0" err="1"/>
              <a:t>sohalarida</a:t>
            </a:r>
            <a:r>
              <a:rPr lang="en-US" sz="3200" dirty="0"/>
              <a:t> </a:t>
            </a:r>
            <a:r>
              <a:rPr lang="en-US" sz="3200" dirty="0" err="1"/>
              <a:t>qabul</a:t>
            </a:r>
            <a:r>
              <a:rPr lang="en-US" sz="3200" dirty="0"/>
              <a:t> </a:t>
            </a:r>
            <a:r>
              <a:rPr lang="en-US" sz="3200" dirty="0" err="1"/>
              <a:t>qilinadigan</a:t>
            </a:r>
            <a:r>
              <a:rPr lang="en-US" sz="3200" dirty="0"/>
              <a:t> </a:t>
            </a:r>
            <a:r>
              <a:rPr lang="en-US" sz="3200" dirty="0" err="1"/>
              <a:t>uzoq</a:t>
            </a:r>
            <a:r>
              <a:rPr lang="en-US" sz="3200" dirty="0"/>
              <a:t> </a:t>
            </a:r>
            <a:r>
              <a:rPr lang="en-US" sz="3200" dirty="0" err="1"/>
              <a:t>muddatli</a:t>
            </a:r>
            <a:r>
              <a:rPr lang="en-US" sz="3200" dirty="0"/>
              <a:t> </a:t>
            </a:r>
            <a:r>
              <a:rPr lang="en-US" sz="3200" dirty="0" err="1"/>
              <a:t>rejalardir</a:t>
            </a:r>
            <a:r>
              <a:rPr lang="en-US" sz="3200" dirty="0"/>
              <a:t>.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097647"/>
            <a:ext cx="4277915" cy="52322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prstClr val="black"/>
                </a:solidFill>
              </a:rPr>
              <a:t>Funktsional</a:t>
            </a:r>
            <a:r>
              <a:rPr lang="en-US" sz="2800" b="1" dirty="0">
                <a:solidFill>
                  <a:prstClr val="black"/>
                </a:solidFill>
              </a:rPr>
              <a:t> </a:t>
            </a:r>
            <a:r>
              <a:rPr lang="en-US" sz="2800" b="1" dirty="0" err="1">
                <a:solidFill>
                  <a:prstClr val="black"/>
                </a:solidFill>
              </a:rPr>
              <a:t>strategiyalar</a:t>
            </a:r>
            <a:r>
              <a:rPr lang="en-US" sz="2800" b="1" dirty="0">
                <a:solidFill>
                  <a:prstClr val="black"/>
                </a:solidFill>
              </a:rPr>
              <a:t>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68152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39941" y="2708920"/>
            <a:ext cx="2764475" cy="1384995"/>
          </a:xfrm>
          <a:prstGeom prst="rect">
            <a:avLst/>
          </a:prstGeom>
          <a:solidFill>
            <a:srgbClr val="00FF99"/>
          </a:solidFill>
        </p:spPr>
        <p:txBody>
          <a:bodyPr wrap="none">
            <a:spAutoFit/>
          </a:bodyPr>
          <a:lstStyle/>
          <a:p>
            <a:pPr algn="ctr"/>
            <a:r>
              <a:rPr lang="en-US" sz="2800" b="1" dirty="0" err="1"/>
              <a:t>Funktsional</a:t>
            </a:r>
            <a:r>
              <a:rPr lang="en-US" sz="2800" b="1" dirty="0"/>
              <a:t> </a:t>
            </a:r>
            <a:endParaRPr lang="en-US" sz="2800" b="1" dirty="0" smtClean="0"/>
          </a:p>
          <a:p>
            <a:pPr algn="ctr"/>
            <a:r>
              <a:rPr lang="en-US" sz="2800" b="1" dirty="0" err="1" smtClean="0"/>
              <a:t>strategiyalarning</a:t>
            </a:r>
            <a:r>
              <a:rPr lang="en-US" sz="2800" b="1" dirty="0" smtClean="0"/>
              <a:t> </a:t>
            </a:r>
          </a:p>
          <a:p>
            <a:pPr algn="ctr"/>
            <a:r>
              <a:rPr lang="en-US" sz="2800" b="1" dirty="0" err="1" smtClean="0"/>
              <a:t>turlari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243414" y="1124744"/>
            <a:ext cx="2073002" cy="138499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/>
              <a:t>Marketing </a:t>
            </a:r>
            <a:endParaRPr lang="en-US" sz="2800" b="1" dirty="0" smtClean="0"/>
          </a:p>
          <a:p>
            <a:pPr algn="ctr"/>
            <a:r>
              <a:rPr lang="en-US" sz="2800" b="1" dirty="0" err="1" smtClean="0"/>
              <a:t>Strategiyasi</a:t>
            </a:r>
            <a:endParaRPr lang="en-US" sz="2800" b="1" dirty="0" smtClean="0"/>
          </a:p>
          <a:p>
            <a:pPr algn="ctr"/>
            <a:endParaRPr lang="ru-RU" sz="2800" dirty="0"/>
          </a:p>
        </p:txBody>
      </p:sp>
      <p:cxnSp>
        <p:nvCxnSpPr>
          <p:cNvPr id="5" name="Прямая со стрелкой 4"/>
          <p:cNvCxnSpPr>
            <a:stCxn id="2" idx="0"/>
            <a:endCxn id="3" idx="1"/>
          </p:cNvCxnSpPr>
          <p:nvPr/>
        </p:nvCxnSpPr>
        <p:spPr>
          <a:xfrm flipV="1">
            <a:off x="4422179" y="1817242"/>
            <a:ext cx="1821235" cy="89167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6243414" y="4581128"/>
            <a:ext cx="2145010" cy="138499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 smtClean="0"/>
              <a:t>Moliya</a:t>
            </a:r>
            <a:r>
              <a:rPr lang="en-US" sz="2800" b="1" dirty="0" smtClean="0"/>
              <a:t> </a:t>
            </a:r>
          </a:p>
          <a:p>
            <a:pPr algn="ctr"/>
            <a:r>
              <a:rPr lang="en-US" sz="2800" b="1" dirty="0" err="1" smtClean="0"/>
              <a:t>Strategiyasi</a:t>
            </a:r>
            <a:endParaRPr lang="en-US" sz="2800" b="1" dirty="0" smtClean="0"/>
          </a:p>
          <a:p>
            <a:pPr algn="ctr"/>
            <a:endParaRPr lang="ru-RU" sz="2800" dirty="0"/>
          </a:p>
        </p:txBody>
      </p:sp>
      <p:cxnSp>
        <p:nvCxnSpPr>
          <p:cNvPr id="8" name="Прямая со стрелкой 7"/>
          <p:cNvCxnSpPr>
            <a:stCxn id="2" idx="2"/>
            <a:endCxn id="6" idx="1"/>
          </p:cNvCxnSpPr>
          <p:nvPr/>
        </p:nvCxnSpPr>
        <p:spPr>
          <a:xfrm>
            <a:off x="4422179" y="4093915"/>
            <a:ext cx="1821235" cy="117971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498772" y="4396462"/>
            <a:ext cx="2273027" cy="13849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/>
              <a:t>Ishlab</a:t>
            </a:r>
            <a:r>
              <a:rPr lang="en-US" sz="2800" b="1" dirty="0"/>
              <a:t> </a:t>
            </a:r>
            <a:endParaRPr lang="en-US" sz="2800" b="1" dirty="0" smtClean="0"/>
          </a:p>
          <a:p>
            <a:pPr algn="ctr"/>
            <a:r>
              <a:rPr lang="en-US" sz="2800" b="1" dirty="0" err="1" smtClean="0"/>
              <a:t>chiqarish</a:t>
            </a:r>
            <a:r>
              <a:rPr lang="en-US" sz="2800" b="1" dirty="0" smtClean="0"/>
              <a:t> </a:t>
            </a:r>
          </a:p>
          <a:p>
            <a:pPr algn="ctr"/>
            <a:r>
              <a:rPr lang="en-US" sz="2800" b="1" dirty="0" err="1" smtClean="0"/>
              <a:t>strategiyasi</a:t>
            </a:r>
            <a:endParaRPr lang="ru-RU" sz="2800" dirty="0"/>
          </a:p>
        </p:txBody>
      </p:sp>
      <p:cxnSp>
        <p:nvCxnSpPr>
          <p:cNvPr id="12" name="Прямая со стрелкой 11"/>
          <p:cNvCxnSpPr>
            <a:stCxn id="2" idx="2"/>
            <a:endCxn id="9" idx="3"/>
          </p:cNvCxnSpPr>
          <p:nvPr/>
        </p:nvCxnSpPr>
        <p:spPr>
          <a:xfrm flipH="1">
            <a:off x="2771799" y="4093915"/>
            <a:ext cx="1650380" cy="9950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498772" y="1124744"/>
            <a:ext cx="2214252" cy="15696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/>
              <a:t>Inson</a:t>
            </a:r>
            <a:r>
              <a:rPr lang="en-US" sz="2400" b="1" dirty="0"/>
              <a:t> </a:t>
            </a:r>
            <a:endParaRPr lang="en-US" sz="2400" b="1" dirty="0" smtClean="0"/>
          </a:p>
          <a:p>
            <a:pPr algn="ctr"/>
            <a:r>
              <a:rPr lang="en-US" sz="2400" b="1" dirty="0" err="1" smtClean="0"/>
              <a:t>resurslarini</a:t>
            </a:r>
            <a:r>
              <a:rPr lang="en-US" sz="2400" b="1" dirty="0" smtClean="0"/>
              <a:t> </a:t>
            </a:r>
          </a:p>
          <a:p>
            <a:pPr algn="ctr"/>
            <a:r>
              <a:rPr lang="en-US" sz="2400" b="1" dirty="0" err="1" smtClean="0"/>
              <a:t>boshqarish</a:t>
            </a:r>
            <a:r>
              <a:rPr lang="en-US" sz="2400" b="1" dirty="0" smtClean="0"/>
              <a:t> </a:t>
            </a:r>
          </a:p>
          <a:p>
            <a:pPr algn="ctr"/>
            <a:r>
              <a:rPr lang="en-US" sz="2400" b="1" dirty="0" err="1" smtClean="0"/>
              <a:t>strategiyasi</a:t>
            </a:r>
            <a:endParaRPr lang="ru-RU" sz="2400" dirty="0"/>
          </a:p>
        </p:txBody>
      </p:sp>
      <p:cxnSp>
        <p:nvCxnSpPr>
          <p:cNvPr id="17" name="Прямая со стрелкой 16"/>
          <p:cNvCxnSpPr>
            <a:stCxn id="2" idx="0"/>
            <a:endCxn id="15" idx="3"/>
          </p:cNvCxnSpPr>
          <p:nvPr/>
        </p:nvCxnSpPr>
        <p:spPr>
          <a:xfrm flipH="1" flipV="1">
            <a:off x="2713024" y="1909574"/>
            <a:ext cx="1709155" cy="7993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6634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347864" y="2204864"/>
            <a:ext cx="2073002" cy="1384995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FF00"/>
                </a:solidFill>
              </a:rPr>
              <a:t>Marketing </a:t>
            </a:r>
            <a:endParaRPr lang="en-US" sz="2800" b="1" dirty="0" smtClean="0">
              <a:solidFill>
                <a:srgbClr val="FFFF00"/>
              </a:solidFill>
            </a:endParaRPr>
          </a:p>
          <a:p>
            <a:pPr algn="ctr"/>
            <a:r>
              <a:rPr lang="en-US" sz="2800" b="1" dirty="0" err="1" smtClean="0">
                <a:solidFill>
                  <a:srgbClr val="FFFF00"/>
                </a:solidFill>
              </a:rPr>
              <a:t>Strategiyasi</a:t>
            </a:r>
            <a:endParaRPr lang="en-US" sz="2800" b="1" dirty="0" smtClean="0">
              <a:solidFill>
                <a:srgbClr val="FFFF00"/>
              </a:solidFill>
            </a:endParaRPr>
          </a:p>
          <a:p>
            <a:pPr algn="ctr"/>
            <a:endParaRPr lang="ru-RU" sz="2800" dirty="0">
              <a:solidFill>
                <a:srgbClr val="FFFF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17956" y="778781"/>
            <a:ext cx="2384371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prstClr val="black"/>
                </a:solidFill>
              </a:rPr>
              <a:t>bozorni</a:t>
            </a:r>
            <a:r>
              <a:rPr lang="en-US" sz="2400" b="1" dirty="0">
                <a:solidFill>
                  <a:prstClr val="black"/>
                </a:solidFill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</a:rPr>
              <a:t>o‘rganish</a:t>
            </a:r>
            <a:endParaRPr lang="en-US" sz="2400" b="1" dirty="0" smtClean="0">
              <a:solidFill>
                <a:prstClr val="black"/>
              </a:solidFill>
            </a:endParaRPr>
          </a:p>
          <a:p>
            <a:endParaRPr lang="ru-RU" sz="2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209928" y="2204864"/>
            <a:ext cx="2286000" cy="120032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algn="ctr"/>
            <a:r>
              <a:rPr lang="en-US" sz="2400" dirty="0" err="1">
                <a:solidFill>
                  <a:prstClr val="black"/>
                </a:solidFill>
              </a:rPr>
              <a:t>maqsadli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auditoriyani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aniqlash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508104" y="4437112"/>
            <a:ext cx="2286000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/>
            <a:r>
              <a:rPr lang="en-US" sz="2400" dirty="0" err="1">
                <a:solidFill>
                  <a:prstClr val="black"/>
                </a:solidFill>
              </a:rPr>
              <a:t>mahsulotning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joylashuvi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485070" y="4437112"/>
            <a:ext cx="2248916" cy="830997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solidFill>
                  <a:prstClr val="black"/>
                </a:solidFill>
              </a:rPr>
              <a:t>narxlash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endParaRPr lang="en-US" sz="2400" dirty="0" smtClean="0">
              <a:solidFill>
                <a:prstClr val="black"/>
              </a:solidFill>
            </a:endParaRPr>
          </a:p>
          <a:p>
            <a:pPr algn="ctr"/>
            <a:r>
              <a:rPr lang="en-US" sz="2400" dirty="0" err="1" smtClean="0">
                <a:solidFill>
                  <a:prstClr val="black"/>
                </a:solidFill>
              </a:rPr>
              <a:t>siyosati</a:t>
            </a:r>
            <a:endParaRPr lang="en-US" sz="2400" dirty="0" smtClean="0">
              <a:solidFill>
                <a:prstClr val="black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3528" y="2297196"/>
            <a:ext cx="2286000" cy="1200329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 algn="ctr"/>
            <a:r>
              <a:rPr lang="en-US" sz="2400" dirty="0" err="1">
                <a:solidFill>
                  <a:prstClr val="black"/>
                </a:solidFill>
              </a:rPr>
              <a:t>reklama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faoliyatlarini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tashkil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etish</a:t>
            </a:r>
            <a:endParaRPr lang="ru-RU" sz="2400" dirty="0"/>
          </a:p>
        </p:txBody>
      </p:sp>
      <p:cxnSp>
        <p:nvCxnSpPr>
          <p:cNvPr id="10" name="Прямая со стрелкой 9"/>
          <p:cNvCxnSpPr>
            <a:stCxn id="4" idx="0"/>
            <a:endCxn id="3" idx="2"/>
          </p:cNvCxnSpPr>
          <p:nvPr/>
        </p:nvCxnSpPr>
        <p:spPr>
          <a:xfrm flipV="1">
            <a:off x="4384365" y="1609778"/>
            <a:ext cx="25777" cy="5950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4" idx="3"/>
            <a:endCxn id="5" idx="1"/>
          </p:cNvCxnSpPr>
          <p:nvPr/>
        </p:nvCxnSpPr>
        <p:spPr>
          <a:xfrm flipV="1">
            <a:off x="5420866" y="2851195"/>
            <a:ext cx="789062" cy="4616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4" idx="1"/>
            <a:endCxn id="8" idx="3"/>
          </p:cNvCxnSpPr>
          <p:nvPr/>
        </p:nvCxnSpPr>
        <p:spPr>
          <a:xfrm flipH="1" flipV="1">
            <a:off x="2609528" y="2897361"/>
            <a:ext cx="738336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4" idx="2"/>
            <a:endCxn id="6" idx="0"/>
          </p:cNvCxnSpPr>
          <p:nvPr/>
        </p:nvCxnSpPr>
        <p:spPr>
          <a:xfrm>
            <a:off x="4384365" y="3589859"/>
            <a:ext cx="2266739" cy="8472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4" idx="2"/>
            <a:endCxn id="7" idx="0"/>
          </p:cNvCxnSpPr>
          <p:nvPr/>
        </p:nvCxnSpPr>
        <p:spPr>
          <a:xfrm flipH="1">
            <a:off x="2609528" y="3589859"/>
            <a:ext cx="1774837" cy="8472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349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329870710"/>
              </p:ext>
            </p:extLst>
          </p:nvPr>
        </p:nvGraphicFramePr>
        <p:xfrm>
          <a:off x="539552" y="332656"/>
          <a:ext cx="8208912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2947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76306" y="2996952"/>
            <a:ext cx="2576673" cy="1569660"/>
          </a:xfrm>
          <a:prstGeom prst="rect">
            <a:avLst/>
          </a:prstGeom>
          <a:solidFill>
            <a:srgbClr val="00FF99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dirty="0" smtClean="0"/>
              <a:t>3. </a:t>
            </a:r>
            <a:r>
              <a:rPr lang="en-US" sz="2400" dirty="0" err="1" smtClean="0"/>
              <a:t>xom-ashyo</a:t>
            </a:r>
            <a:r>
              <a:rPr lang="en-US" sz="2400" dirty="0" smtClean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resurslarni</a:t>
            </a:r>
            <a:r>
              <a:rPr lang="en-US" sz="2400" dirty="0"/>
              <a:t> </a:t>
            </a:r>
            <a:r>
              <a:rPr lang="en-US" sz="2400" dirty="0" err="1"/>
              <a:t>samarali</a:t>
            </a:r>
            <a:r>
              <a:rPr lang="en-US" sz="2400" dirty="0"/>
              <a:t> </a:t>
            </a:r>
            <a:r>
              <a:rPr lang="en-US" sz="2400" dirty="0" err="1"/>
              <a:t>boshqarish</a:t>
            </a:r>
            <a:r>
              <a:rPr lang="en-US" sz="2400" dirty="0"/>
              <a:t> 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75856" y="692696"/>
            <a:ext cx="2273027" cy="13849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/>
              <a:t>Ishlab</a:t>
            </a:r>
            <a:r>
              <a:rPr lang="en-US" sz="2800" b="1" dirty="0"/>
              <a:t> </a:t>
            </a:r>
            <a:endParaRPr lang="en-US" sz="2800" b="1" dirty="0" smtClean="0"/>
          </a:p>
          <a:p>
            <a:pPr algn="ctr"/>
            <a:r>
              <a:rPr lang="en-US" sz="2800" b="1" dirty="0" err="1" smtClean="0"/>
              <a:t>chiqarish</a:t>
            </a:r>
            <a:r>
              <a:rPr lang="en-US" sz="2800" b="1" dirty="0" smtClean="0"/>
              <a:t> </a:t>
            </a:r>
          </a:p>
          <a:p>
            <a:pPr algn="ctr"/>
            <a:r>
              <a:rPr lang="en-US" sz="2800" b="1" dirty="0" err="1" smtClean="0"/>
              <a:t>strategiyasi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99359" y="2996952"/>
            <a:ext cx="2664296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dirty="0" smtClean="0">
                <a:solidFill>
                  <a:prstClr val="black"/>
                </a:solidFill>
              </a:rPr>
              <a:t>1.ishlab </a:t>
            </a:r>
            <a:r>
              <a:rPr lang="en-US" sz="2400" dirty="0" err="1">
                <a:solidFill>
                  <a:prstClr val="black"/>
                </a:solidFill>
              </a:rPr>
              <a:t>chiqarish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>
                <a:solidFill>
                  <a:prstClr val="black"/>
                </a:solidFill>
              </a:rPr>
              <a:t>samaradorligini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</a:rPr>
              <a:t>oshirish</a:t>
            </a:r>
            <a:endParaRPr lang="en-US" sz="2400" dirty="0" smtClean="0">
              <a:solidFill>
                <a:prstClr val="black"/>
              </a:solidFill>
            </a:endParaRPr>
          </a:p>
          <a:p>
            <a:pPr algn="ctr"/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275856" y="4365104"/>
            <a:ext cx="2592288" cy="156966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dirty="0" smtClean="0">
                <a:solidFill>
                  <a:prstClr val="black"/>
                </a:solidFill>
              </a:rPr>
              <a:t>2.texnologik </a:t>
            </a:r>
            <a:r>
              <a:rPr lang="en-US" sz="2400" dirty="0" err="1">
                <a:solidFill>
                  <a:prstClr val="black"/>
                </a:solidFill>
              </a:rPr>
              <a:t>jarayonlarni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</a:rPr>
              <a:t>takomillashtirish</a:t>
            </a:r>
            <a:endParaRPr lang="en-US" sz="2400" dirty="0" smtClean="0">
              <a:solidFill>
                <a:prstClr val="black"/>
              </a:solidFill>
            </a:endParaRPr>
          </a:p>
          <a:p>
            <a:pPr algn="ctr"/>
            <a:endParaRPr lang="ru-RU" sz="2400" dirty="0"/>
          </a:p>
        </p:txBody>
      </p:sp>
      <p:cxnSp>
        <p:nvCxnSpPr>
          <p:cNvPr id="8" name="Прямая со стрелкой 7"/>
          <p:cNvCxnSpPr>
            <a:stCxn id="3" idx="2"/>
          </p:cNvCxnSpPr>
          <p:nvPr/>
        </p:nvCxnSpPr>
        <p:spPr>
          <a:xfrm flipH="1">
            <a:off x="2963655" y="2077691"/>
            <a:ext cx="1448715" cy="142331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stCxn id="3" idx="2"/>
          </p:cNvCxnSpPr>
          <p:nvPr/>
        </p:nvCxnSpPr>
        <p:spPr>
          <a:xfrm>
            <a:off x="4412370" y="2077691"/>
            <a:ext cx="1763936" cy="142331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3" idx="2"/>
          </p:cNvCxnSpPr>
          <p:nvPr/>
        </p:nvCxnSpPr>
        <p:spPr>
          <a:xfrm>
            <a:off x="4412370" y="2077691"/>
            <a:ext cx="0" cy="22874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411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74335" y="5013176"/>
            <a:ext cx="6696744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US" sz="2800" dirty="0" err="1" smtClean="0"/>
              <a:t>xodimlarning</a:t>
            </a:r>
            <a:r>
              <a:rPr lang="en-US" sz="2800" dirty="0" smtClean="0"/>
              <a:t> </a:t>
            </a:r>
            <a:r>
              <a:rPr lang="en-US" sz="2800" dirty="0" err="1"/>
              <a:t>ish</a:t>
            </a:r>
            <a:r>
              <a:rPr lang="en-US" sz="2800" dirty="0"/>
              <a:t> </a:t>
            </a:r>
            <a:r>
              <a:rPr lang="en-US" sz="2800" dirty="0" err="1"/>
              <a:t>qoniqish</a:t>
            </a:r>
            <a:r>
              <a:rPr lang="en-US" sz="2800" dirty="0"/>
              <a:t> </a:t>
            </a:r>
            <a:r>
              <a:rPr lang="en-US" sz="2800" dirty="0" err="1"/>
              <a:t>darajasini</a:t>
            </a:r>
            <a:r>
              <a:rPr lang="en-US" sz="2800" dirty="0"/>
              <a:t> </a:t>
            </a:r>
            <a:r>
              <a:rPr lang="en-US" sz="2800" dirty="0" err="1"/>
              <a:t>ko‘tarish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2571595"/>
            <a:ext cx="2088232" cy="193899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/>
              <a:t>Inson</a:t>
            </a:r>
            <a:r>
              <a:rPr lang="en-US" sz="2400" b="1" dirty="0"/>
              <a:t> </a:t>
            </a:r>
            <a:endParaRPr lang="en-US" sz="2400" b="1" dirty="0" smtClean="0"/>
          </a:p>
          <a:p>
            <a:pPr algn="ctr"/>
            <a:r>
              <a:rPr lang="en-US" sz="2400" b="1" dirty="0" err="1" smtClean="0"/>
              <a:t>resurslarini</a:t>
            </a:r>
            <a:r>
              <a:rPr lang="en-US" sz="2400" b="1" dirty="0" smtClean="0"/>
              <a:t> </a:t>
            </a:r>
          </a:p>
          <a:p>
            <a:pPr algn="ctr"/>
            <a:r>
              <a:rPr lang="en-US" sz="2400" b="1" dirty="0" err="1" smtClean="0"/>
              <a:t>boshqarish</a:t>
            </a:r>
            <a:r>
              <a:rPr lang="en-US" sz="2400" b="1" dirty="0" smtClean="0"/>
              <a:t> </a:t>
            </a:r>
          </a:p>
          <a:p>
            <a:pPr algn="ctr"/>
            <a:r>
              <a:rPr lang="en-US" sz="2400" b="1" dirty="0" err="1" smtClean="0"/>
              <a:t>Strategiyasi</a:t>
            </a:r>
            <a:endParaRPr lang="en-US" sz="2400" b="1" dirty="0" smtClean="0"/>
          </a:p>
          <a:p>
            <a:pPr algn="ctr"/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852336" y="1397761"/>
            <a:ext cx="7056784" cy="523220"/>
          </a:xfrm>
          <a:prstGeom prst="rect">
            <a:avLst/>
          </a:prstGeom>
          <a:solidFill>
            <a:srgbClr val="00FF99"/>
          </a:solidFill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prstClr val="black"/>
                </a:solidFill>
              </a:rPr>
              <a:t>xodimlarni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en-US" sz="2800" dirty="0" err="1">
                <a:solidFill>
                  <a:prstClr val="black"/>
                </a:solidFill>
              </a:rPr>
              <a:t>tanlash</a:t>
            </a:r>
            <a:r>
              <a:rPr lang="en-US" sz="2800" dirty="0">
                <a:solidFill>
                  <a:prstClr val="black"/>
                </a:solidFill>
              </a:rPr>
              <a:t>, </a:t>
            </a:r>
            <a:r>
              <a:rPr lang="en-US" sz="2800" dirty="0" err="1">
                <a:solidFill>
                  <a:prstClr val="black"/>
                </a:solidFill>
              </a:rPr>
              <a:t>o‘qitish</a:t>
            </a:r>
            <a:r>
              <a:rPr lang="en-US" sz="2800" dirty="0">
                <a:solidFill>
                  <a:prstClr val="black"/>
                </a:solidFill>
              </a:rPr>
              <a:t>, </a:t>
            </a:r>
            <a:r>
              <a:rPr lang="en-US" sz="2800" dirty="0" err="1">
                <a:solidFill>
                  <a:prstClr val="black"/>
                </a:solidFill>
              </a:rPr>
              <a:t>rivojlantirish</a:t>
            </a:r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671900" y="3017871"/>
            <a:ext cx="5256584" cy="52322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prstClr val="black"/>
                </a:solidFill>
              </a:rPr>
              <a:t>mehnat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en-US" sz="2800" dirty="0" err="1">
                <a:solidFill>
                  <a:prstClr val="black"/>
                </a:solidFill>
              </a:rPr>
              <a:t>samaradorligini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en-US" sz="2800" dirty="0" err="1">
                <a:solidFill>
                  <a:prstClr val="black"/>
                </a:solidFill>
              </a:rPr>
              <a:t>oshirish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6221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Блок-схема: альтернативный процесс 2"/>
          <p:cNvSpPr/>
          <p:nvPr/>
        </p:nvSpPr>
        <p:spPr>
          <a:xfrm>
            <a:off x="1257685" y="332656"/>
            <a:ext cx="6768752" cy="936104"/>
          </a:xfrm>
          <a:prstGeom prst="flowChartAlternateProcess">
            <a:avLst/>
          </a:prstGeom>
          <a:solidFill>
            <a:srgbClr val="00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rgbClr val="0000CC"/>
                </a:solidFill>
              </a:rPr>
              <a:t>Funktsional</a:t>
            </a:r>
            <a:r>
              <a:rPr lang="en-US" sz="2800" b="1" dirty="0">
                <a:solidFill>
                  <a:srgbClr val="0000CC"/>
                </a:solidFill>
              </a:rPr>
              <a:t> </a:t>
            </a:r>
            <a:r>
              <a:rPr lang="en-US" sz="2800" b="1" dirty="0" err="1">
                <a:solidFill>
                  <a:srgbClr val="0000CC"/>
                </a:solidFill>
              </a:rPr>
              <a:t>strategiyalarning</a:t>
            </a:r>
            <a:r>
              <a:rPr lang="en-US" sz="2800" b="1" dirty="0">
                <a:solidFill>
                  <a:srgbClr val="0000CC"/>
                </a:solidFill>
              </a:rPr>
              <a:t> </a:t>
            </a:r>
            <a:r>
              <a:rPr lang="en-US" sz="2800" b="1" dirty="0" err="1">
                <a:solidFill>
                  <a:srgbClr val="0000CC"/>
                </a:solidFill>
              </a:rPr>
              <a:t>ahamiyati</a:t>
            </a:r>
            <a:endParaRPr lang="ru-RU" sz="2800" dirty="0">
              <a:solidFill>
                <a:srgbClr val="0000CC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3608" y="1916832"/>
            <a:ext cx="7344815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/>
              <a:t>Resurslarni</a:t>
            </a:r>
            <a:r>
              <a:rPr lang="en-US" sz="2800" b="1" dirty="0"/>
              <a:t> </a:t>
            </a:r>
            <a:r>
              <a:rPr lang="en-US" sz="2800" b="1" dirty="0" err="1"/>
              <a:t>samarali</a:t>
            </a:r>
            <a:r>
              <a:rPr lang="en-US" sz="2800" b="1" dirty="0"/>
              <a:t> </a:t>
            </a:r>
            <a:r>
              <a:rPr lang="en-US" sz="2800" b="1" dirty="0" err="1"/>
              <a:t>boshqarish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3105835"/>
            <a:ext cx="7344816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/>
              <a:t>O‘zaro</a:t>
            </a:r>
            <a:r>
              <a:rPr lang="en-US" sz="2400" b="1" dirty="0"/>
              <a:t> </a:t>
            </a:r>
            <a:r>
              <a:rPr lang="en-US" sz="2400" b="1" dirty="0" err="1"/>
              <a:t>bog‘liq</a:t>
            </a:r>
            <a:r>
              <a:rPr lang="en-US" sz="2400" b="1" dirty="0"/>
              <a:t> </a:t>
            </a:r>
            <a:r>
              <a:rPr lang="en-US" sz="2400" b="1" dirty="0" err="1"/>
              <a:t>bo‘limlar</a:t>
            </a:r>
            <a:r>
              <a:rPr lang="en-US" sz="2400" b="1" dirty="0"/>
              <a:t> </a:t>
            </a:r>
            <a:r>
              <a:rPr lang="en-US" sz="2400" b="1" dirty="0" err="1"/>
              <a:t>o‘rtasidagi</a:t>
            </a:r>
            <a:r>
              <a:rPr lang="en-US" sz="2400" b="1" dirty="0"/>
              <a:t> </a:t>
            </a:r>
            <a:r>
              <a:rPr lang="en-US" sz="2400" b="1" dirty="0" err="1"/>
              <a:t>integratsiya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43609" y="4177962"/>
            <a:ext cx="7344815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/>
              <a:t>Tezkor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moslashuvchan</a:t>
            </a:r>
            <a:r>
              <a:rPr lang="en-US" sz="2400" b="1" dirty="0"/>
              <a:t> </a:t>
            </a:r>
            <a:r>
              <a:rPr lang="en-US" sz="2400" b="1" dirty="0" err="1"/>
              <a:t>qarorlar</a:t>
            </a:r>
            <a:r>
              <a:rPr lang="en-US" sz="2400" b="1" dirty="0"/>
              <a:t> </a:t>
            </a:r>
            <a:r>
              <a:rPr lang="en-US" sz="2400" b="1" dirty="0" err="1"/>
              <a:t>qabul</a:t>
            </a:r>
            <a:r>
              <a:rPr lang="en-US" sz="2400" b="1" dirty="0"/>
              <a:t> </a:t>
            </a:r>
            <a:r>
              <a:rPr lang="en-US" sz="2400" b="1" dirty="0" err="1"/>
              <a:t>qilish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54005" y="5218801"/>
            <a:ext cx="7344815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/>
              <a:t>Innovatsiyalarni</a:t>
            </a:r>
            <a:r>
              <a:rPr lang="en-US" sz="2400" b="1" dirty="0"/>
              <a:t> </a:t>
            </a:r>
            <a:r>
              <a:rPr lang="en-US" sz="2400" b="1" dirty="0" err="1"/>
              <a:t>rivojlantirish</a:t>
            </a:r>
            <a:endParaRPr lang="ru-RU" sz="2400" dirty="0"/>
          </a:p>
        </p:txBody>
      </p:sp>
      <p:sp>
        <p:nvSpPr>
          <p:cNvPr id="8" name="Стрелка вниз 7"/>
          <p:cNvSpPr/>
          <p:nvPr/>
        </p:nvSpPr>
        <p:spPr>
          <a:xfrm>
            <a:off x="4139952" y="1268760"/>
            <a:ext cx="261743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4162828" y="2457763"/>
            <a:ext cx="261743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4282327" y="3581705"/>
            <a:ext cx="261743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4335409" y="4634427"/>
            <a:ext cx="261743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436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16200000">
            <a:off x="-1320497" y="3264877"/>
            <a:ext cx="4572000" cy="830997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 algn="ctr"/>
            <a:r>
              <a:rPr lang="en-US" sz="2400" b="1" dirty="0" err="1"/>
              <a:t>Funktsional</a:t>
            </a:r>
            <a:r>
              <a:rPr lang="en-US" sz="2400" b="1" dirty="0"/>
              <a:t> </a:t>
            </a:r>
            <a:r>
              <a:rPr lang="en-US" sz="2400" b="1" dirty="0" err="1"/>
              <a:t>strategiyalarning</a:t>
            </a:r>
            <a:r>
              <a:rPr lang="en-US" sz="2400" b="1" dirty="0"/>
              <a:t> </a:t>
            </a:r>
            <a:r>
              <a:rPr lang="en-US" sz="2400" b="1" dirty="0" err="1"/>
              <a:t>samaradorligini</a:t>
            </a:r>
            <a:r>
              <a:rPr lang="en-US" sz="2400" b="1" dirty="0"/>
              <a:t> </a:t>
            </a:r>
            <a:r>
              <a:rPr lang="en-US" sz="2400" b="1" dirty="0" err="1"/>
              <a:t>oshirish</a:t>
            </a:r>
            <a:r>
              <a:rPr lang="en-US" sz="2400" b="1" dirty="0"/>
              <a:t> </a:t>
            </a:r>
            <a:r>
              <a:rPr lang="en-US" sz="2400" b="1" dirty="0" err="1"/>
              <a:t>usullari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106704" y="1411828"/>
            <a:ext cx="4795812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2000" b="1" dirty="0" err="1"/>
              <a:t>Bo‘limlararo</a:t>
            </a:r>
            <a:r>
              <a:rPr lang="en-US" sz="2000" b="1" dirty="0"/>
              <a:t> </a:t>
            </a:r>
            <a:r>
              <a:rPr lang="en-US" sz="2000" b="1" dirty="0" err="1"/>
              <a:t>hamkorlikni</a:t>
            </a:r>
            <a:r>
              <a:rPr lang="en-US" sz="2000" b="1" dirty="0"/>
              <a:t> </a:t>
            </a:r>
            <a:r>
              <a:rPr lang="en-US" sz="2000" b="1" dirty="0" err="1"/>
              <a:t>mustahkamlash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165123" y="3312363"/>
            <a:ext cx="4737393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2000" b="1" dirty="0" err="1"/>
              <a:t>Texnologik</a:t>
            </a:r>
            <a:r>
              <a:rPr lang="en-US" sz="2000" b="1" dirty="0"/>
              <a:t> </a:t>
            </a:r>
            <a:r>
              <a:rPr lang="en-US" sz="2000" b="1" dirty="0" err="1"/>
              <a:t>innovatsiyalarni</a:t>
            </a:r>
            <a:r>
              <a:rPr lang="en-US" sz="2000" b="1" dirty="0"/>
              <a:t> </a:t>
            </a:r>
            <a:r>
              <a:rPr lang="en-US" sz="2000" b="1" dirty="0" err="1"/>
              <a:t>joriy</a:t>
            </a:r>
            <a:r>
              <a:rPr lang="en-US" sz="2000" b="1" dirty="0"/>
              <a:t> </a:t>
            </a:r>
            <a:r>
              <a:rPr lang="en-US" sz="2000" b="1" dirty="0" err="1"/>
              <a:t>etish</a:t>
            </a: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60778" y="5373216"/>
            <a:ext cx="4741738" cy="40011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en-US" sz="2000" b="1" dirty="0" err="1"/>
              <a:t>O‘qitish</a:t>
            </a:r>
            <a:r>
              <a:rPr lang="en-US" sz="2000" b="1" dirty="0"/>
              <a:t>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err="1"/>
              <a:t>rivojlantirish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91600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528721"/>
            <a:ext cx="3577774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sz="2800" b="1" dirty="0"/>
              <a:t>Marketing </a:t>
            </a:r>
            <a:r>
              <a:rPr lang="en-US" sz="2800" b="1" dirty="0" err="1"/>
              <a:t>strategiyasi</a:t>
            </a:r>
            <a:r>
              <a:rPr lang="en-US" sz="2800" b="1" dirty="0"/>
              <a:t> </a:t>
            </a:r>
            <a:endParaRPr lang="ru-RU" sz="2800" b="1" dirty="0"/>
          </a:p>
        </p:txBody>
      </p:sp>
      <p:sp>
        <p:nvSpPr>
          <p:cNvPr id="3" name="Блок-схема: альтернативный процесс 2"/>
          <p:cNvSpPr/>
          <p:nvPr/>
        </p:nvSpPr>
        <p:spPr>
          <a:xfrm>
            <a:off x="-15719" y="17499"/>
            <a:ext cx="1008112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/>
              <a:t>2</a:t>
            </a:r>
            <a:endParaRPr lang="ru-RU" sz="5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331640" y="2828836"/>
            <a:ext cx="7632848" cy="3539430"/>
          </a:xfrm>
          <a:prstGeom prst="rect">
            <a:avLst/>
          </a:prstGeom>
          <a:solidFill>
            <a:srgbClr val="00FF99"/>
          </a:solidFill>
        </p:spPr>
        <p:txBody>
          <a:bodyPr wrap="square">
            <a:spAutoFit/>
          </a:bodyPr>
          <a:lstStyle/>
          <a:p>
            <a:pPr algn="just"/>
            <a:r>
              <a:rPr lang="en-US" sz="3200" dirty="0" err="1"/>
              <a:t>bozorda</a:t>
            </a:r>
            <a:r>
              <a:rPr lang="en-US" sz="3200" dirty="0"/>
              <a:t> </a:t>
            </a:r>
            <a:r>
              <a:rPr lang="en-US" sz="3200" dirty="0" err="1"/>
              <a:t>mahsulot</a:t>
            </a:r>
            <a:r>
              <a:rPr lang="en-US" sz="3200" dirty="0"/>
              <a:t> </a:t>
            </a:r>
            <a:r>
              <a:rPr lang="en-US" sz="3200" dirty="0" err="1"/>
              <a:t>yoki</a:t>
            </a:r>
            <a:r>
              <a:rPr lang="en-US" sz="3200" dirty="0"/>
              <a:t> </a:t>
            </a:r>
            <a:r>
              <a:rPr lang="en-US" sz="3200" dirty="0" err="1"/>
              <a:t>xizmatni</a:t>
            </a:r>
            <a:r>
              <a:rPr lang="en-US" sz="3200" dirty="0"/>
              <a:t> </a:t>
            </a:r>
            <a:r>
              <a:rPr lang="en-US" sz="3200" dirty="0" err="1"/>
              <a:t>qanday</a:t>
            </a:r>
            <a:r>
              <a:rPr lang="en-US" sz="3200" dirty="0"/>
              <a:t> </a:t>
            </a:r>
            <a:r>
              <a:rPr lang="en-US" sz="3200" dirty="0" err="1"/>
              <a:t>taqdim</a:t>
            </a:r>
            <a:r>
              <a:rPr lang="en-US" sz="3200" dirty="0"/>
              <a:t> </a:t>
            </a:r>
            <a:r>
              <a:rPr lang="en-US" sz="3200" dirty="0" err="1"/>
              <a:t>etishni</a:t>
            </a:r>
            <a:r>
              <a:rPr lang="en-US" sz="3200" dirty="0"/>
              <a:t>, </a:t>
            </a:r>
            <a:r>
              <a:rPr lang="en-US" sz="3200" dirty="0" err="1"/>
              <a:t>raqobatbardosh</a:t>
            </a:r>
            <a:r>
              <a:rPr lang="en-US" sz="3200" dirty="0"/>
              <a:t> </a:t>
            </a:r>
            <a:r>
              <a:rPr lang="en-US" sz="3200" dirty="0" err="1"/>
              <a:t>ustunlikni</a:t>
            </a:r>
            <a:r>
              <a:rPr lang="en-US" sz="3200" dirty="0"/>
              <a:t> </a:t>
            </a:r>
            <a:r>
              <a:rPr lang="en-US" sz="3200" dirty="0" err="1"/>
              <a:t>yaratishni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mijozlar</a:t>
            </a:r>
            <a:r>
              <a:rPr lang="en-US" sz="3200" dirty="0"/>
              <a:t> </a:t>
            </a:r>
            <a:r>
              <a:rPr lang="en-US" sz="3200" dirty="0" err="1"/>
              <a:t>ehtiyojlarini</a:t>
            </a:r>
            <a:r>
              <a:rPr lang="en-US" sz="3200" dirty="0"/>
              <a:t> </a:t>
            </a:r>
            <a:r>
              <a:rPr lang="en-US" sz="3200" dirty="0" err="1"/>
              <a:t>qondirishni</a:t>
            </a:r>
            <a:r>
              <a:rPr lang="en-US" sz="3200" dirty="0"/>
              <a:t> </a:t>
            </a:r>
            <a:r>
              <a:rPr lang="en-US" sz="3200" dirty="0" err="1"/>
              <a:t>o‘z</a:t>
            </a:r>
            <a:r>
              <a:rPr lang="en-US" sz="3200" dirty="0"/>
              <a:t> </a:t>
            </a:r>
            <a:r>
              <a:rPr lang="en-US" sz="3200" dirty="0" err="1"/>
              <a:t>ichiga</a:t>
            </a:r>
            <a:r>
              <a:rPr lang="en-US" sz="3200" dirty="0"/>
              <a:t> </a:t>
            </a:r>
            <a:r>
              <a:rPr lang="en-US" sz="3200" dirty="0" err="1" smtClean="0"/>
              <a:t>oladigan</a:t>
            </a:r>
            <a:r>
              <a:rPr lang="en-US" sz="3200" dirty="0" smtClean="0"/>
              <a:t>, </a:t>
            </a:r>
            <a:r>
              <a:rPr lang="en-US" sz="3200" dirty="0" err="1"/>
              <a:t>uzoq</a:t>
            </a:r>
            <a:r>
              <a:rPr lang="en-US" sz="3200" dirty="0"/>
              <a:t> </a:t>
            </a:r>
            <a:r>
              <a:rPr lang="en-US" sz="3200" dirty="0" err="1"/>
              <a:t>muddatli</a:t>
            </a:r>
            <a:r>
              <a:rPr lang="en-US" sz="3200" dirty="0"/>
              <a:t> </a:t>
            </a:r>
            <a:r>
              <a:rPr lang="en-US" sz="3200" dirty="0" err="1"/>
              <a:t>maqsadlariga</a:t>
            </a:r>
            <a:r>
              <a:rPr lang="en-US" sz="3200" dirty="0"/>
              <a:t> </a:t>
            </a:r>
            <a:r>
              <a:rPr lang="en-US" sz="3200" dirty="0" err="1"/>
              <a:t>erishish</a:t>
            </a:r>
            <a:r>
              <a:rPr lang="en-US" sz="3200" dirty="0"/>
              <a:t> </a:t>
            </a:r>
            <a:r>
              <a:rPr lang="en-US" sz="3200" dirty="0" err="1"/>
              <a:t>uchun</a:t>
            </a:r>
            <a:r>
              <a:rPr lang="en-US" sz="3200" dirty="0"/>
              <a:t> </a:t>
            </a:r>
            <a:r>
              <a:rPr lang="en-US" sz="3200" dirty="0" err="1"/>
              <a:t>rejalashtirilgan</a:t>
            </a:r>
            <a:r>
              <a:rPr lang="en-US" sz="3200" dirty="0"/>
              <a:t>, </a:t>
            </a:r>
            <a:r>
              <a:rPr lang="en-US" sz="3200" dirty="0" err="1"/>
              <a:t>tizimli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aniq</a:t>
            </a:r>
            <a:r>
              <a:rPr lang="en-US" sz="3200" dirty="0"/>
              <a:t> </a:t>
            </a:r>
            <a:r>
              <a:rPr lang="en-US" sz="3200" dirty="0" err="1"/>
              <a:t>harakatlar</a:t>
            </a:r>
            <a:r>
              <a:rPr lang="en-US" sz="3200" dirty="0"/>
              <a:t> </a:t>
            </a:r>
            <a:r>
              <a:rPr lang="en-US" sz="3200" dirty="0" err="1"/>
              <a:t>majmuasidir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746199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385500"/>
            <a:ext cx="6441122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sz="2800" dirty="0"/>
              <a:t>Marketing </a:t>
            </a:r>
            <a:r>
              <a:rPr lang="en-US" sz="2800" dirty="0" err="1"/>
              <a:t>strategiyasining</a:t>
            </a:r>
            <a:r>
              <a:rPr lang="en-US" sz="2800" dirty="0"/>
              <a:t> </a:t>
            </a:r>
            <a:r>
              <a:rPr lang="en-US" sz="2800" dirty="0" err="1"/>
              <a:t>asosiy</a:t>
            </a:r>
            <a:r>
              <a:rPr lang="en-US" sz="2800" dirty="0"/>
              <a:t> </a:t>
            </a:r>
            <a:r>
              <a:rPr lang="en-US" sz="2800" dirty="0" err="1"/>
              <a:t>vazifalari</a:t>
            </a:r>
            <a:r>
              <a:rPr lang="en-US" sz="2800" dirty="0"/>
              <a:t> 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2274838"/>
            <a:ext cx="8424936" cy="31085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lvl="0" indent="-285750" algn="just">
              <a:buFont typeface="Arial" pitchFamily="34" charset="0"/>
              <a:buChar char="•"/>
            </a:pPr>
            <a:r>
              <a:rPr lang="en-US" sz="2800" dirty="0" err="1"/>
              <a:t>Mahsulot</a:t>
            </a:r>
            <a:r>
              <a:rPr lang="en-US" sz="2800" dirty="0"/>
              <a:t> </a:t>
            </a:r>
            <a:r>
              <a:rPr lang="en-US" sz="2800" dirty="0" err="1"/>
              <a:t>yoki</a:t>
            </a:r>
            <a:r>
              <a:rPr lang="en-US" sz="2800" dirty="0"/>
              <a:t> </a:t>
            </a:r>
            <a:r>
              <a:rPr lang="en-US" sz="2800" dirty="0" err="1"/>
              <a:t>xizmatning</a:t>
            </a:r>
            <a:r>
              <a:rPr lang="en-US" sz="2800" dirty="0"/>
              <a:t> </a:t>
            </a:r>
            <a:r>
              <a:rPr lang="en-US" sz="2800" dirty="0" err="1"/>
              <a:t>maqsadli</a:t>
            </a:r>
            <a:r>
              <a:rPr lang="en-US" sz="2800" dirty="0"/>
              <a:t> </a:t>
            </a:r>
            <a:r>
              <a:rPr lang="en-US" sz="2800" dirty="0" err="1"/>
              <a:t>bozorini</a:t>
            </a:r>
            <a:r>
              <a:rPr lang="en-US" sz="2800" dirty="0"/>
              <a:t> </a:t>
            </a:r>
            <a:r>
              <a:rPr lang="en-US" sz="2800" dirty="0" err="1"/>
              <a:t>aniqlash</a:t>
            </a:r>
            <a:r>
              <a:rPr lang="en-US" sz="2800" dirty="0"/>
              <a:t>;</a:t>
            </a:r>
            <a:endParaRPr lang="ru-RU" sz="2800" dirty="0"/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en-US" sz="2800" dirty="0" err="1"/>
              <a:t>Iste’molchilarning</a:t>
            </a:r>
            <a:r>
              <a:rPr lang="en-US" sz="2800" dirty="0"/>
              <a:t> </a:t>
            </a:r>
            <a:r>
              <a:rPr lang="en-US" sz="2800" dirty="0" err="1"/>
              <a:t>ehtiyojlari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xohish-istaklarini</a:t>
            </a:r>
            <a:r>
              <a:rPr lang="en-US" sz="2800" dirty="0"/>
              <a:t> </a:t>
            </a:r>
            <a:r>
              <a:rPr lang="en-US" sz="2800" dirty="0" err="1"/>
              <a:t>o‘rganish</a:t>
            </a:r>
            <a:r>
              <a:rPr lang="en-US" sz="2800" dirty="0"/>
              <a:t>;</a:t>
            </a:r>
            <a:endParaRPr lang="ru-RU" sz="2800" dirty="0"/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en-US" sz="2800" dirty="0" err="1"/>
              <a:t>Raqobatbardosh</a:t>
            </a:r>
            <a:r>
              <a:rPr lang="en-US" sz="2800" dirty="0"/>
              <a:t> </a:t>
            </a:r>
            <a:r>
              <a:rPr lang="en-US" sz="2800" dirty="0" err="1"/>
              <a:t>ustunlik</a:t>
            </a:r>
            <a:r>
              <a:rPr lang="en-US" sz="2800" dirty="0"/>
              <a:t> </a:t>
            </a:r>
            <a:r>
              <a:rPr lang="en-US" sz="2800" dirty="0" err="1"/>
              <a:t>yaratish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</a:t>
            </a:r>
            <a:r>
              <a:rPr lang="en-US" sz="2800" dirty="0" err="1"/>
              <a:t>innovatsion</a:t>
            </a:r>
            <a:r>
              <a:rPr lang="en-US" sz="2800" dirty="0"/>
              <a:t> </a:t>
            </a:r>
            <a:r>
              <a:rPr lang="en-US" sz="2800" dirty="0" err="1"/>
              <a:t>yondashuvlarni</a:t>
            </a:r>
            <a:r>
              <a:rPr lang="en-US" sz="2800" dirty="0"/>
              <a:t> </a:t>
            </a:r>
            <a:r>
              <a:rPr lang="en-US" sz="2800" dirty="0" err="1"/>
              <a:t>ishlab</a:t>
            </a:r>
            <a:r>
              <a:rPr lang="en-US" sz="2800" dirty="0"/>
              <a:t> </a:t>
            </a:r>
            <a:r>
              <a:rPr lang="en-US" sz="2800" dirty="0" err="1"/>
              <a:t>chiqish</a:t>
            </a:r>
            <a:r>
              <a:rPr lang="en-US" sz="2800" dirty="0"/>
              <a:t>;</a:t>
            </a:r>
            <a:endParaRPr lang="ru-RU" sz="2800" dirty="0"/>
          </a:p>
          <a:p>
            <a:pPr marL="285750" indent="-285750" algn="just">
              <a:buFont typeface="Arial" pitchFamily="34" charset="0"/>
              <a:buChar char="•"/>
            </a:pPr>
            <a:r>
              <a:rPr lang="en-US" sz="2800" dirty="0" err="1"/>
              <a:t>Mahsulot</a:t>
            </a:r>
            <a:r>
              <a:rPr lang="en-US" sz="2800" dirty="0"/>
              <a:t> </a:t>
            </a:r>
            <a:r>
              <a:rPr lang="en-US" sz="2800" dirty="0" err="1"/>
              <a:t>yoki</a:t>
            </a:r>
            <a:r>
              <a:rPr lang="en-US" sz="2800" dirty="0"/>
              <a:t> </a:t>
            </a:r>
            <a:r>
              <a:rPr lang="en-US" sz="2800" dirty="0" err="1"/>
              <a:t>xizmatni</a:t>
            </a:r>
            <a:r>
              <a:rPr lang="en-US" sz="2800" dirty="0"/>
              <a:t> </a:t>
            </a:r>
            <a:r>
              <a:rPr lang="en-US" sz="2800" dirty="0" err="1"/>
              <a:t>samarali</a:t>
            </a:r>
            <a:r>
              <a:rPr lang="en-US" sz="2800" dirty="0"/>
              <a:t> </a:t>
            </a:r>
            <a:r>
              <a:rPr lang="en-US" sz="2800" dirty="0" err="1"/>
              <a:t>narxlash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targ‘ib</a:t>
            </a:r>
            <a:r>
              <a:rPr lang="en-US" sz="2800" dirty="0"/>
              <a:t> </a:t>
            </a:r>
            <a:r>
              <a:rPr lang="en-US" sz="2800" dirty="0" err="1"/>
              <a:t>qilish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115642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7843674"/>
              </p:ext>
            </p:extLst>
          </p:nvPr>
        </p:nvGraphicFramePr>
        <p:xfrm>
          <a:off x="251520" y="188640"/>
          <a:ext cx="8784976" cy="6480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63185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828836"/>
            <a:ext cx="6606480" cy="2308324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/>
              <a:t>- </a:t>
            </a:r>
            <a:r>
              <a:rPr lang="en-US" sz="3600" dirty="0" err="1"/>
              <a:t>bu</a:t>
            </a:r>
            <a:r>
              <a:rPr lang="en-US" sz="3600" dirty="0"/>
              <a:t> </a:t>
            </a:r>
            <a:r>
              <a:rPr lang="en-US" sz="3600" dirty="0" err="1"/>
              <a:t>korxonaning</a:t>
            </a:r>
            <a:r>
              <a:rPr lang="en-US" sz="3600" dirty="0"/>
              <a:t> </a:t>
            </a:r>
            <a:r>
              <a:rPr lang="en-US" sz="3600" dirty="0" err="1"/>
              <a:t>uzoq</a:t>
            </a:r>
            <a:r>
              <a:rPr lang="en-US" sz="3600" dirty="0"/>
              <a:t> </a:t>
            </a:r>
            <a:r>
              <a:rPr lang="en-US" sz="3600" dirty="0" err="1"/>
              <a:t>muddatli</a:t>
            </a:r>
            <a:r>
              <a:rPr lang="en-US" sz="3600" dirty="0"/>
              <a:t> </a:t>
            </a:r>
            <a:r>
              <a:rPr lang="en-US" sz="3600" dirty="0" err="1"/>
              <a:t>moliyaviy</a:t>
            </a:r>
            <a:r>
              <a:rPr lang="en-US" sz="3600" dirty="0"/>
              <a:t> </a:t>
            </a:r>
            <a:r>
              <a:rPr lang="en-US" sz="3600" dirty="0" err="1"/>
              <a:t>maqsadlariga</a:t>
            </a:r>
            <a:r>
              <a:rPr lang="en-US" sz="3600" dirty="0"/>
              <a:t> </a:t>
            </a:r>
            <a:r>
              <a:rPr lang="en-US" sz="3600" dirty="0" err="1"/>
              <a:t>erishish</a:t>
            </a:r>
            <a:r>
              <a:rPr lang="en-US" sz="3600" dirty="0"/>
              <a:t> </a:t>
            </a:r>
            <a:r>
              <a:rPr lang="en-US" sz="3600" dirty="0" err="1"/>
              <a:t>uchun</a:t>
            </a:r>
            <a:r>
              <a:rPr lang="en-US" sz="3600" dirty="0"/>
              <a:t> </a:t>
            </a:r>
            <a:r>
              <a:rPr lang="en-US" sz="3600" dirty="0" err="1"/>
              <a:t>ishlab</a:t>
            </a:r>
            <a:r>
              <a:rPr lang="en-US" sz="3600" dirty="0"/>
              <a:t> </a:t>
            </a:r>
            <a:r>
              <a:rPr lang="en-US" sz="3600" dirty="0" err="1"/>
              <a:t>chiqilgan</a:t>
            </a:r>
            <a:r>
              <a:rPr lang="en-US" sz="3600" dirty="0"/>
              <a:t> </a:t>
            </a:r>
            <a:r>
              <a:rPr lang="en-US" sz="3600" dirty="0" err="1"/>
              <a:t>rejalar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qarorlar</a:t>
            </a:r>
            <a:r>
              <a:rPr lang="en-US" sz="3600" dirty="0"/>
              <a:t> </a:t>
            </a:r>
            <a:r>
              <a:rPr lang="en-US" sz="3600" dirty="0" err="1"/>
              <a:t>majmuasi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59403" y="839272"/>
            <a:ext cx="4140236" cy="584775"/>
          </a:xfrm>
          <a:prstGeom prst="rect">
            <a:avLst/>
          </a:prstGeom>
          <a:solidFill>
            <a:srgbClr val="00FF99"/>
          </a:solidFill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prstClr val="black"/>
                </a:solidFill>
              </a:rPr>
              <a:t>Moliyaviy</a:t>
            </a:r>
            <a:r>
              <a:rPr lang="en-US" sz="3200" b="1" dirty="0">
                <a:solidFill>
                  <a:prstClr val="black"/>
                </a:solidFill>
              </a:rPr>
              <a:t> </a:t>
            </a:r>
            <a:r>
              <a:rPr lang="en-US" sz="3200" b="1" dirty="0" err="1">
                <a:solidFill>
                  <a:prstClr val="black"/>
                </a:solidFill>
              </a:rPr>
              <a:t>strategiyalar</a:t>
            </a:r>
            <a:r>
              <a:rPr lang="en-US" sz="3200" b="1" dirty="0">
                <a:solidFill>
                  <a:prstClr val="black"/>
                </a:solidFill>
              </a:rPr>
              <a:t> 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337862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16200000">
            <a:off x="-2218444" y="3235219"/>
            <a:ext cx="5711692" cy="461665"/>
          </a:xfrm>
          <a:prstGeom prst="rect">
            <a:avLst/>
          </a:prstGeom>
          <a:solidFill>
            <a:srgbClr val="00FF99"/>
          </a:solidFill>
        </p:spPr>
        <p:txBody>
          <a:bodyPr wrap="none">
            <a:spAutoFit/>
          </a:bodyPr>
          <a:lstStyle/>
          <a:p>
            <a:r>
              <a:rPr lang="en-US" sz="2400" b="1" dirty="0" err="1"/>
              <a:t>Moliyaviy</a:t>
            </a:r>
            <a:r>
              <a:rPr lang="en-US" sz="2400" b="1" dirty="0"/>
              <a:t> </a:t>
            </a:r>
            <a:r>
              <a:rPr lang="en-US" sz="2400" b="1" dirty="0" err="1"/>
              <a:t>strategiyaning</a:t>
            </a:r>
            <a:r>
              <a:rPr lang="en-US" sz="2400" b="1" dirty="0"/>
              <a:t> </a:t>
            </a:r>
            <a:r>
              <a:rPr lang="en-US" sz="2400" b="1" dirty="0" err="1"/>
              <a:t>asosiy</a:t>
            </a:r>
            <a:r>
              <a:rPr lang="en-US" sz="2400" b="1" dirty="0"/>
              <a:t> </a:t>
            </a:r>
            <a:r>
              <a:rPr lang="en-US" sz="2400" b="1" dirty="0" err="1"/>
              <a:t>maqsadlari</a:t>
            </a:r>
            <a:r>
              <a:rPr lang="en-US" sz="2400" b="1" dirty="0"/>
              <a:t> </a:t>
            </a:r>
            <a:endParaRPr lang="ru-RU" sz="2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36160" y="332656"/>
            <a:ext cx="7776864" cy="584775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571500" lvl="0" indent="-571500" algn="just">
              <a:buFont typeface="Arial" pitchFamily="34" charset="0"/>
              <a:buChar char="•"/>
            </a:pPr>
            <a:r>
              <a:rPr lang="ru-RU" sz="3400" dirty="0" err="1"/>
              <a:t>Moliyaviy</a:t>
            </a:r>
            <a:r>
              <a:rPr lang="ru-RU" sz="3400" dirty="0"/>
              <a:t> </a:t>
            </a:r>
            <a:r>
              <a:rPr lang="ru-RU" sz="3400" dirty="0" err="1"/>
              <a:t>barqarorlikni</a:t>
            </a:r>
            <a:r>
              <a:rPr lang="ru-RU" sz="3400" dirty="0"/>
              <a:t> </a:t>
            </a:r>
            <a:r>
              <a:rPr lang="ru-RU" sz="3400" dirty="0" err="1"/>
              <a:t>ta’minlash</a:t>
            </a:r>
            <a:r>
              <a:rPr lang="ru-RU" sz="3400" dirty="0"/>
              <a:t>;</a:t>
            </a:r>
          </a:p>
          <a:p>
            <a:pPr marL="571500" lvl="0" indent="-571500" algn="just">
              <a:buFont typeface="Arial" pitchFamily="34" charset="0"/>
              <a:buChar char="•"/>
            </a:pPr>
            <a:endParaRPr lang="en-US" sz="3400" dirty="0" smtClean="0"/>
          </a:p>
          <a:p>
            <a:pPr marL="571500" lvl="0" indent="-571500" algn="just">
              <a:buFont typeface="Arial" pitchFamily="34" charset="0"/>
              <a:buChar char="•"/>
            </a:pPr>
            <a:r>
              <a:rPr lang="en-US" sz="3400" dirty="0" err="1" smtClean="0"/>
              <a:t>Korxonaning</a:t>
            </a:r>
            <a:r>
              <a:rPr lang="en-US" sz="3400" dirty="0" smtClean="0"/>
              <a:t> </a:t>
            </a:r>
            <a:r>
              <a:rPr lang="en-US" sz="3400" dirty="0" err="1"/>
              <a:t>moliyaviy</a:t>
            </a:r>
            <a:r>
              <a:rPr lang="en-US" sz="3400" dirty="0"/>
              <a:t> </a:t>
            </a:r>
            <a:r>
              <a:rPr lang="en-US" sz="3400" dirty="0" err="1"/>
              <a:t>manbalarini</a:t>
            </a:r>
            <a:r>
              <a:rPr lang="en-US" sz="3400" dirty="0"/>
              <a:t> </a:t>
            </a:r>
            <a:r>
              <a:rPr lang="en-US" sz="3400" dirty="0" err="1"/>
              <a:t>samarali</a:t>
            </a:r>
            <a:r>
              <a:rPr lang="en-US" sz="3400" dirty="0"/>
              <a:t> </a:t>
            </a:r>
            <a:r>
              <a:rPr lang="en-US" sz="3400" dirty="0" err="1"/>
              <a:t>boshqarish</a:t>
            </a:r>
            <a:r>
              <a:rPr lang="en-US" sz="3400" dirty="0"/>
              <a:t>;</a:t>
            </a:r>
            <a:endParaRPr lang="ru-RU" sz="3400" dirty="0"/>
          </a:p>
          <a:p>
            <a:pPr marL="571500" lvl="0" indent="-571500" algn="just">
              <a:buFont typeface="Arial" pitchFamily="34" charset="0"/>
              <a:buChar char="•"/>
            </a:pPr>
            <a:endParaRPr lang="en-US" sz="3400" dirty="0" smtClean="0"/>
          </a:p>
          <a:p>
            <a:pPr marL="571500" lvl="0" indent="-571500" algn="just">
              <a:buFont typeface="Arial" pitchFamily="34" charset="0"/>
              <a:buChar char="•"/>
            </a:pPr>
            <a:r>
              <a:rPr lang="ru-RU" sz="3400" dirty="0" err="1" smtClean="0"/>
              <a:t>Moliyaviy</a:t>
            </a:r>
            <a:r>
              <a:rPr lang="ru-RU" sz="3400" dirty="0" smtClean="0"/>
              <a:t> </a:t>
            </a:r>
            <a:r>
              <a:rPr lang="ru-RU" sz="3400" dirty="0" err="1"/>
              <a:t>risklarni</a:t>
            </a:r>
            <a:r>
              <a:rPr lang="ru-RU" sz="3400" dirty="0"/>
              <a:t> </a:t>
            </a:r>
            <a:r>
              <a:rPr lang="ru-RU" sz="3400" dirty="0" err="1"/>
              <a:t>minimallashtirish</a:t>
            </a:r>
            <a:r>
              <a:rPr lang="ru-RU" sz="3400" dirty="0"/>
              <a:t>;</a:t>
            </a:r>
          </a:p>
          <a:p>
            <a:pPr marL="571500" lvl="0" indent="-571500" algn="just">
              <a:buFont typeface="Arial" pitchFamily="34" charset="0"/>
              <a:buChar char="•"/>
            </a:pPr>
            <a:endParaRPr lang="en-US" sz="3400" dirty="0" smtClean="0"/>
          </a:p>
          <a:p>
            <a:pPr marL="571500" lvl="0" indent="-571500" algn="just">
              <a:buFont typeface="Arial" pitchFamily="34" charset="0"/>
              <a:buChar char="•"/>
            </a:pPr>
            <a:r>
              <a:rPr lang="ru-RU" sz="3400" dirty="0" err="1" smtClean="0"/>
              <a:t>Korxonaning</a:t>
            </a:r>
            <a:r>
              <a:rPr lang="ru-RU" sz="3400" dirty="0" smtClean="0"/>
              <a:t> </a:t>
            </a:r>
            <a:r>
              <a:rPr lang="ru-RU" sz="3400" dirty="0" err="1"/>
              <a:t>bozor</a:t>
            </a:r>
            <a:r>
              <a:rPr lang="ru-RU" sz="3400" dirty="0"/>
              <a:t> </a:t>
            </a:r>
            <a:r>
              <a:rPr lang="ru-RU" sz="3400" dirty="0" err="1"/>
              <a:t>qiymatini</a:t>
            </a:r>
            <a:r>
              <a:rPr lang="ru-RU" sz="3400" dirty="0"/>
              <a:t> </a:t>
            </a:r>
            <a:r>
              <a:rPr lang="ru-RU" sz="3400" dirty="0" err="1"/>
              <a:t>oshirish</a:t>
            </a:r>
            <a:r>
              <a:rPr lang="ru-RU" sz="3400" dirty="0"/>
              <a:t>;</a:t>
            </a:r>
          </a:p>
          <a:p>
            <a:pPr marL="571500" indent="-571500" algn="just">
              <a:buFont typeface="Arial" pitchFamily="34" charset="0"/>
              <a:buChar char="•"/>
            </a:pPr>
            <a:endParaRPr lang="en-US" sz="3400" dirty="0" smtClean="0"/>
          </a:p>
          <a:p>
            <a:pPr marL="571500" indent="-571500" algn="just">
              <a:buFont typeface="Arial" pitchFamily="34" charset="0"/>
              <a:buChar char="•"/>
            </a:pPr>
            <a:r>
              <a:rPr lang="en-US" sz="3400" dirty="0" err="1" smtClean="0"/>
              <a:t>Rentabellikni</a:t>
            </a:r>
            <a:r>
              <a:rPr lang="en-US" sz="3400" dirty="0" smtClean="0"/>
              <a:t> </a:t>
            </a:r>
            <a:r>
              <a:rPr lang="en-US" sz="3400" dirty="0" err="1"/>
              <a:t>ta’minlash</a:t>
            </a:r>
            <a:r>
              <a:rPr lang="en-US" sz="3400" dirty="0"/>
              <a:t> </a:t>
            </a:r>
            <a:r>
              <a:rPr lang="en-US" sz="3400" dirty="0" err="1"/>
              <a:t>va</a:t>
            </a:r>
            <a:r>
              <a:rPr lang="en-US" sz="3400" dirty="0"/>
              <a:t> </a:t>
            </a:r>
            <a:r>
              <a:rPr lang="en-US" sz="3400" dirty="0" err="1"/>
              <a:t>kapitalning</a:t>
            </a:r>
            <a:r>
              <a:rPr lang="en-US" sz="3400" dirty="0"/>
              <a:t> </a:t>
            </a:r>
            <a:r>
              <a:rPr lang="en-US" sz="3400" dirty="0" err="1"/>
              <a:t>samarali</a:t>
            </a:r>
            <a:r>
              <a:rPr lang="en-US" sz="3400" dirty="0"/>
              <a:t> </a:t>
            </a:r>
            <a:r>
              <a:rPr lang="en-US" sz="3400" dirty="0" err="1"/>
              <a:t>ishlatilishini</a:t>
            </a:r>
            <a:r>
              <a:rPr lang="en-US" sz="3400" dirty="0"/>
              <a:t> </a:t>
            </a:r>
            <a:r>
              <a:rPr lang="en-US" sz="3400" dirty="0" err="1"/>
              <a:t>yo‘lga</a:t>
            </a:r>
            <a:r>
              <a:rPr lang="en-US" sz="3400" dirty="0"/>
              <a:t> </a:t>
            </a:r>
            <a:r>
              <a:rPr lang="en-US" sz="3400" dirty="0" err="1"/>
              <a:t>qo‘yish</a:t>
            </a:r>
            <a:endParaRPr lang="ru-RU" sz="3400" dirty="0"/>
          </a:p>
        </p:txBody>
      </p:sp>
    </p:spTree>
    <p:extLst>
      <p:ext uri="{BB962C8B-B14F-4D97-AF65-F5344CB8AC3E}">
        <p14:creationId xmlns:p14="http://schemas.microsoft.com/office/powerpoint/2010/main" val="349604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2987824" y="2276872"/>
            <a:ext cx="2808312" cy="201622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rgbClr val="FFFF00"/>
                </a:solidFill>
              </a:rPr>
              <a:t>Moliyaviy</a:t>
            </a:r>
            <a:r>
              <a:rPr lang="en-US" sz="2800" b="1" dirty="0">
                <a:solidFill>
                  <a:srgbClr val="FFFF00"/>
                </a:solidFill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</a:rPr>
              <a:t>strategiyalar</a:t>
            </a:r>
            <a:r>
              <a:rPr lang="en-US" sz="2800" b="1" dirty="0" smtClean="0">
                <a:solidFill>
                  <a:srgbClr val="FFFF00"/>
                </a:solidFill>
              </a:rPr>
              <a:t> </a:t>
            </a:r>
            <a:r>
              <a:rPr lang="en-US" sz="2800" b="1" dirty="0" err="1">
                <a:solidFill>
                  <a:srgbClr val="FFFF00"/>
                </a:solidFill>
              </a:rPr>
              <a:t>turlari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66086" y="815805"/>
            <a:ext cx="3278321" cy="9541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dirty="0" err="1"/>
              <a:t>Investitsion</a:t>
            </a:r>
            <a:r>
              <a:rPr lang="en-US" sz="2800" dirty="0"/>
              <a:t> </a:t>
            </a:r>
            <a:endParaRPr lang="en-US" sz="2800" dirty="0" smtClean="0"/>
          </a:p>
          <a:p>
            <a:pPr algn="ctr"/>
            <a:r>
              <a:rPr lang="en-US" sz="2800" dirty="0" err="1" smtClean="0"/>
              <a:t>strategiya</a:t>
            </a:r>
            <a:endParaRPr lang="en-US" sz="2800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5893224" y="2886035"/>
            <a:ext cx="3034998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n-US" sz="2400" dirty="0" err="1"/>
              <a:t>Moliyaviy</a:t>
            </a:r>
            <a:r>
              <a:rPr lang="en-US" sz="2400" dirty="0"/>
              <a:t> </a:t>
            </a:r>
            <a:r>
              <a:rPr lang="en-US" sz="2400" dirty="0" err="1"/>
              <a:t>risklarni</a:t>
            </a:r>
            <a:r>
              <a:rPr lang="en-US" sz="2400" dirty="0"/>
              <a:t> </a:t>
            </a:r>
            <a:endParaRPr lang="en-US" sz="2400" dirty="0" smtClean="0"/>
          </a:p>
          <a:p>
            <a:pPr algn="ctr"/>
            <a:r>
              <a:rPr lang="en-US" sz="2400" dirty="0" err="1" smtClean="0"/>
              <a:t>boshqarish</a:t>
            </a:r>
            <a:r>
              <a:rPr lang="en-US" sz="2400" dirty="0" smtClean="0"/>
              <a:t> </a:t>
            </a:r>
            <a:r>
              <a:rPr lang="en-US" sz="2400" dirty="0" err="1"/>
              <a:t>strategiyasi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924626" y="4712460"/>
            <a:ext cx="3031750" cy="954107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dirty="0" err="1"/>
              <a:t>Kapital</a:t>
            </a:r>
            <a:r>
              <a:rPr lang="en-US" sz="2800" dirty="0"/>
              <a:t> </a:t>
            </a:r>
            <a:r>
              <a:rPr lang="en-US" sz="2800" dirty="0" err="1"/>
              <a:t>tuzilmasi</a:t>
            </a:r>
            <a:r>
              <a:rPr lang="en-US" sz="2800" dirty="0"/>
              <a:t> </a:t>
            </a:r>
            <a:endParaRPr lang="en-US" sz="2800" dirty="0" smtClean="0"/>
          </a:p>
          <a:p>
            <a:pPr algn="ctr"/>
            <a:r>
              <a:rPr lang="en-US" sz="2800" dirty="0" err="1" smtClean="0"/>
              <a:t>strategiyasi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71600" y="4712460"/>
            <a:ext cx="3092000" cy="95410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dirty="0" err="1"/>
              <a:t>Likvidlik</a:t>
            </a:r>
            <a:r>
              <a:rPr lang="ru-RU" sz="2800" dirty="0"/>
              <a:t> </a:t>
            </a:r>
            <a:endParaRPr lang="en-US" sz="2800" dirty="0" smtClean="0"/>
          </a:p>
          <a:p>
            <a:pPr algn="ctr"/>
            <a:r>
              <a:rPr lang="ru-RU" sz="2800" dirty="0" err="1" smtClean="0"/>
              <a:t>strategiyasi</a:t>
            </a:r>
            <a:endParaRPr lang="en-US" sz="2800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224548" y="2888410"/>
            <a:ext cx="2691268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dirty="0"/>
              <a:t>Dividend </a:t>
            </a:r>
            <a:r>
              <a:rPr lang="en-US" sz="2400" dirty="0" err="1"/>
              <a:t>siyosati</a:t>
            </a:r>
            <a:r>
              <a:rPr lang="en-US" sz="2400" dirty="0"/>
              <a:t> </a:t>
            </a:r>
            <a:endParaRPr lang="en-US" sz="2400" dirty="0" smtClean="0"/>
          </a:p>
          <a:p>
            <a:r>
              <a:rPr lang="en-US" sz="2400" dirty="0" err="1" smtClean="0"/>
              <a:t>strategiyasi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30764" y="815806"/>
            <a:ext cx="3573672" cy="95410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n-US" sz="2800" b="1" dirty="0" err="1">
                <a:solidFill>
                  <a:srgbClr val="FFFF00"/>
                </a:solidFill>
              </a:rPr>
              <a:t>Moliya</a:t>
            </a:r>
            <a:r>
              <a:rPr lang="en-US" sz="2800" b="1" dirty="0">
                <a:solidFill>
                  <a:srgbClr val="FFFF00"/>
                </a:solidFill>
              </a:rPr>
              <a:t> </a:t>
            </a:r>
            <a:r>
              <a:rPr lang="en-US" sz="2800" b="1" dirty="0" err="1">
                <a:solidFill>
                  <a:srgbClr val="FFFF00"/>
                </a:solidFill>
              </a:rPr>
              <a:t>resurslarini</a:t>
            </a:r>
            <a:r>
              <a:rPr lang="en-US" sz="2800" b="1" dirty="0">
                <a:solidFill>
                  <a:srgbClr val="FFFF00"/>
                </a:solidFill>
              </a:rPr>
              <a:t> </a:t>
            </a:r>
            <a:endParaRPr lang="en-US" sz="2800" b="1" dirty="0" smtClean="0">
              <a:solidFill>
                <a:srgbClr val="FFFF00"/>
              </a:solidFill>
            </a:endParaRPr>
          </a:p>
          <a:p>
            <a:pPr algn="ctr"/>
            <a:r>
              <a:rPr lang="en-US" sz="2800" b="1" dirty="0" err="1" smtClean="0">
                <a:solidFill>
                  <a:srgbClr val="FFFF00"/>
                </a:solidFill>
              </a:rPr>
              <a:t>taqsimlash</a:t>
            </a:r>
            <a:r>
              <a:rPr lang="en-US" sz="2800" b="1" dirty="0" smtClean="0">
                <a:solidFill>
                  <a:srgbClr val="FFFF00"/>
                </a:solidFill>
              </a:rPr>
              <a:t> </a:t>
            </a:r>
            <a:r>
              <a:rPr lang="en-US" sz="2800" b="1" dirty="0" err="1">
                <a:solidFill>
                  <a:srgbClr val="FFFF00"/>
                </a:solidFill>
              </a:rPr>
              <a:t>strategiyasi</a:t>
            </a:r>
            <a:endParaRPr lang="ru-RU" sz="2800" b="1" dirty="0">
              <a:solidFill>
                <a:srgbClr val="FFFF00"/>
              </a:solidFill>
            </a:endParaRPr>
          </a:p>
        </p:txBody>
      </p:sp>
      <p:cxnSp>
        <p:nvCxnSpPr>
          <p:cNvPr id="10" name="Прямая со стрелкой 9"/>
          <p:cNvCxnSpPr>
            <a:stCxn id="2" idx="0"/>
            <a:endCxn id="3" idx="2"/>
          </p:cNvCxnSpPr>
          <p:nvPr/>
        </p:nvCxnSpPr>
        <p:spPr>
          <a:xfrm flipV="1">
            <a:off x="4391980" y="1769912"/>
            <a:ext cx="2213267" cy="5069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2" idx="0"/>
            <a:endCxn id="8" idx="2"/>
          </p:cNvCxnSpPr>
          <p:nvPr/>
        </p:nvCxnSpPr>
        <p:spPr>
          <a:xfrm flipH="1" flipV="1">
            <a:off x="2517600" y="1769913"/>
            <a:ext cx="1874380" cy="5069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2" idx="5"/>
            <a:endCxn id="4" idx="2"/>
          </p:cNvCxnSpPr>
          <p:nvPr/>
        </p:nvCxnSpPr>
        <p:spPr>
          <a:xfrm flipV="1">
            <a:off x="5384868" y="3717032"/>
            <a:ext cx="2025855" cy="2807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2" idx="5"/>
            <a:endCxn id="5" idx="0"/>
          </p:cNvCxnSpPr>
          <p:nvPr/>
        </p:nvCxnSpPr>
        <p:spPr>
          <a:xfrm>
            <a:off x="5384868" y="3997827"/>
            <a:ext cx="1055633" cy="7146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2" idx="3"/>
            <a:endCxn id="7" idx="2"/>
          </p:cNvCxnSpPr>
          <p:nvPr/>
        </p:nvCxnSpPr>
        <p:spPr>
          <a:xfrm flipH="1" flipV="1">
            <a:off x="1570182" y="3719407"/>
            <a:ext cx="1828910" cy="2784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2" idx="3"/>
            <a:endCxn id="6" idx="0"/>
          </p:cNvCxnSpPr>
          <p:nvPr/>
        </p:nvCxnSpPr>
        <p:spPr>
          <a:xfrm flipH="1">
            <a:off x="2517600" y="3997827"/>
            <a:ext cx="881492" cy="7146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365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690336"/>
            <a:ext cx="7848872" cy="286232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/>
              <a:t>— </a:t>
            </a:r>
            <a:r>
              <a:rPr lang="en-US" sz="3600" dirty="0" err="1"/>
              <a:t>bu</a:t>
            </a:r>
            <a:r>
              <a:rPr lang="en-US" sz="3600" dirty="0"/>
              <a:t> </a:t>
            </a:r>
            <a:r>
              <a:rPr lang="en-US" sz="3600" dirty="0" err="1"/>
              <a:t>korxonaning</a:t>
            </a:r>
            <a:r>
              <a:rPr lang="en-US" sz="3600" dirty="0"/>
              <a:t> </a:t>
            </a:r>
            <a:r>
              <a:rPr lang="en-US" sz="3600" dirty="0" err="1"/>
              <a:t>ishlab</a:t>
            </a:r>
            <a:r>
              <a:rPr lang="en-US" sz="3600" dirty="0"/>
              <a:t> </a:t>
            </a:r>
            <a:r>
              <a:rPr lang="en-US" sz="3600" dirty="0" err="1"/>
              <a:t>chiqarish</a:t>
            </a:r>
            <a:r>
              <a:rPr lang="en-US" sz="3600" dirty="0"/>
              <a:t> </a:t>
            </a:r>
            <a:r>
              <a:rPr lang="en-US" sz="3600" dirty="0" err="1"/>
              <a:t>sohasidagi</a:t>
            </a:r>
            <a:r>
              <a:rPr lang="en-US" sz="3600" dirty="0"/>
              <a:t> </a:t>
            </a:r>
            <a:r>
              <a:rPr lang="en-US" sz="3600" dirty="0" err="1"/>
              <a:t>resurslarni</a:t>
            </a:r>
            <a:r>
              <a:rPr lang="en-US" sz="3600" dirty="0"/>
              <a:t> optimal </a:t>
            </a:r>
            <a:r>
              <a:rPr lang="en-US" sz="3600" dirty="0" err="1"/>
              <a:t>boshqarish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mahsulotni</a:t>
            </a:r>
            <a:r>
              <a:rPr lang="en-US" sz="3600" dirty="0"/>
              <a:t> </a:t>
            </a:r>
            <a:r>
              <a:rPr lang="en-US" sz="3600" dirty="0" err="1"/>
              <a:t>samarali</a:t>
            </a:r>
            <a:r>
              <a:rPr lang="en-US" sz="3600" dirty="0"/>
              <a:t> </a:t>
            </a:r>
            <a:r>
              <a:rPr lang="en-US" sz="3600" dirty="0" err="1"/>
              <a:t>ishlab</a:t>
            </a:r>
            <a:r>
              <a:rPr lang="en-US" sz="3600" dirty="0"/>
              <a:t> </a:t>
            </a:r>
            <a:r>
              <a:rPr lang="en-US" sz="3600" dirty="0" err="1"/>
              <a:t>chiqarish</a:t>
            </a:r>
            <a:r>
              <a:rPr lang="en-US" sz="3600" dirty="0"/>
              <a:t> </a:t>
            </a:r>
            <a:r>
              <a:rPr lang="en-US" sz="3600" dirty="0" err="1"/>
              <a:t>uchun</a:t>
            </a:r>
            <a:r>
              <a:rPr lang="en-US" sz="3600" dirty="0"/>
              <a:t> </a:t>
            </a:r>
            <a:r>
              <a:rPr lang="en-US" sz="3600" dirty="0" err="1"/>
              <a:t>yo‘naltirilgan</a:t>
            </a:r>
            <a:r>
              <a:rPr lang="en-US" sz="3600" dirty="0"/>
              <a:t> </a:t>
            </a:r>
            <a:r>
              <a:rPr lang="en-US" sz="3600" dirty="0" err="1"/>
              <a:t>rejalar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qarorlar</a:t>
            </a:r>
            <a:r>
              <a:rPr lang="en-US" sz="3600" dirty="0"/>
              <a:t> </a:t>
            </a:r>
            <a:r>
              <a:rPr lang="en-US" sz="3600" dirty="0" err="1"/>
              <a:t>majmuasi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476672"/>
            <a:ext cx="6480720" cy="584775"/>
          </a:xfrm>
          <a:prstGeom prst="rect">
            <a:avLst/>
          </a:prstGeom>
          <a:solidFill>
            <a:srgbClr val="00FF99"/>
          </a:solidFill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prstClr val="black"/>
                </a:solidFill>
              </a:rPr>
              <a:t>Ishlab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chiqarish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strategiyasi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901164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620688"/>
            <a:ext cx="7272808" cy="52322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dirty="0" err="1"/>
              <a:t>Ishlab</a:t>
            </a:r>
            <a:r>
              <a:rPr lang="en-US" sz="2800" dirty="0"/>
              <a:t> </a:t>
            </a:r>
            <a:r>
              <a:rPr lang="en-US" sz="2800" dirty="0" err="1"/>
              <a:t>chiqarish</a:t>
            </a:r>
            <a:r>
              <a:rPr lang="en-US" sz="2800" dirty="0"/>
              <a:t> </a:t>
            </a:r>
            <a:r>
              <a:rPr lang="en-US" sz="2800" dirty="0" err="1"/>
              <a:t>strategiyalarining</a:t>
            </a:r>
            <a:r>
              <a:rPr lang="en-US" sz="2800" dirty="0"/>
              <a:t> </a:t>
            </a:r>
            <a:r>
              <a:rPr lang="en-US" sz="2800" dirty="0" err="1"/>
              <a:t>asosiy</a:t>
            </a:r>
            <a:r>
              <a:rPr lang="en-US" sz="2800" dirty="0"/>
              <a:t> </a:t>
            </a:r>
            <a:r>
              <a:rPr lang="en-US" sz="2800" dirty="0" err="1"/>
              <a:t>turlari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3064" y="1844824"/>
            <a:ext cx="2674130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n-US" sz="2800" dirty="0" err="1"/>
              <a:t>Hajm</a:t>
            </a:r>
            <a:r>
              <a:rPr lang="en-US" sz="2800" dirty="0"/>
              <a:t> </a:t>
            </a:r>
            <a:r>
              <a:rPr lang="en-US" sz="2800" dirty="0" err="1"/>
              <a:t>strategiyasi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76052" y="2636912"/>
            <a:ext cx="3215432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dirty="0" err="1"/>
              <a:t>Texnologik</a:t>
            </a:r>
            <a:r>
              <a:rPr lang="ru-RU" sz="2800" dirty="0"/>
              <a:t> </a:t>
            </a:r>
            <a:r>
              <a:rPr lang="ru-RU" sz="2800" dirty="0" err="1"/>
              <a:t>strategiya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914363" y="3392355"/>
            <a:ext cx="3011018" cy="523220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solidFill>
                  <a:srgbClr val="FFFF00"/>
                </a:solidFill>
              </a:rPr>
              <a:t>Sifat</a:t>
            </a:r>
            <a:r>
              <a:rPr lang="ru-RU" sz="2800" b="1" dirty="0">
                <a:solidFill>
                  <a:srgbClr val="FFFF00"/>
                </a:solidFill>
              </a:rPr>
              <a:t> </a:t>
            </a:r>
            <a:r>
              <a:rPr lang="ru-RU" sz="2800" b="1" dirty="0" err="1">
                <a:solidFill>
                  <a:srgbClr val="FFFF00"/>
                </a:solidFill>
              </a:rPr>
              <a:t>strategiyasi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97194" y="4183519"/>
            <a:ext cx="3304623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ru-RU" sz="2800" dirty="0" err="1"/>
              <a:t>Xarajatlar</a:t>
            </a:r>
            <a:r>
              <a:rPr lang="ru-RU" sz="2800" dirty="0"/>
              <a:t> </a:t>
            </a:r>
            <a:r>
              <a:rPr lang="ru-RU" sz="2800" dirty="0" err="1"/>
              <a:t>strategiyasi</a:t>
            </a:r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995936" y="5013176"/>
            <a:ext cx="4629216" cy="523220"/>
          </a:xfrm>
          <a:prstGeom prst="rect">
            <a:avLst/>
          </a:prstGeom>
          <a:solidFill>
            <a:srgbClr val="92D050"/>
          </a:solidFill>
        </p:spPr>
        <p:txBody>
          <a:bodyPr wrap="none">
            <a:spAutoFit/>
          </a:bodyPr>
          <a:lstStyle/>
          <a:p>
            <a:r>
              <a:rPr lang="en-US" sz="2800" b="1" dirty="0" err="1">
                <a:solidFill>
                  <a:srgbClr val="FFFF00"/>
                </a:solidFill>
              </a:rPr>
              <a:t>Moslashuvchanlik</a:t>
            </a:r>
            <a:r>
              <a:rPr lang="en-US" sz="2800" b="1" dirty="0">
                <a:solidFill>
                  <a:srgbClr val="FFFF00"/>
                </a:solidFill>
              </a:rPr>
              <a:t> </a:t>
            </a:r>
            <a:r>
              <a:rPr lang="en-US" sz="2800" b="1" dirty="0" err="1">
                <a:solidFill>
                  <a:srgbClr val="FFFF00"/>
                </a:solidFill>
              </a:rPr>
              <a:t>strategiyasi</a:t>
            </a:r>
            <a:endParaRPr lang="ru-RU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009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548680"/>
            <a:ext cx="5112568" cy="584775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FFFF00"/>
                </a:solidFill>
              </a:rPr>
              <a:t>Inson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resurslari</a:t>
            </a:r>
            <a:r>
              <a:rPr lang="en-US" sz="3200" b="1" dirty="0">
                <a:solidFill>
                  <a:srgbClr val="FFFF00"/>
                </a:solidFill>
              </a:rPr>
              <a:t> </a:t>
            </a:r>
            <a:r>
              <a:rPr lang="en-US" sz="3200" b="1" dirty="0" err="1">
                <a:solidFill>
                  <a:srgbClr val="FFFF00"/>
                </a:solidFill>
              </a:rPr>
              <a:t>strategiyalari</a:t>
            </a:r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2828836"/>
            <a:ext cx="80648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/>
              <a:t>— </a:t>
            </a:r>
            <a:r>
              <a:rPr lang="en-US" sz="3200" dirty="0" err="1"/>
              <a:t>bu</a:t>
            </a:r>
            <a:r>
              <a:rPr lang="en-US" sz="3200" dirty="0"/>
              <a:t> </a:t>
            </a:r>
            <a:r>
              <a:rPr lang="en-US" sz="3200" dirty="0" err="1"/>
              <a:t>tashkilotning</a:t>
            </a:r>
            <a:r>
              <a:rPr lang="en-US" sz="3200" dirty="0"/>
              <a:t> </a:t>
            </a:r>
            <a:r>
              <a:rPr lang="en-US" sz="3200" dirty="0" err="1"/>
              <a:t>maqsadlariga</a:t>
            </a:r>
            <a:r>
              <a:rPr lang="en-US" sz="3200" dirty="0"/>
              <a:t> </a:t>
            </a:r>
            <a:r>
              <a:rPr lang="en-US" sz="3200" dirty="0" err="1"/>
              <a:t>erishish</a:t>
            </a:r>
            <a:r>
              <a:rPr lang="en-US" sz="3200" dirty="0"/>
              <a:t> </a:t>
            </a:r>
            <a:r>
              <a:rPr lang="en-US" sz="3200" dirty="0" err="1"/>
              <a:t>uchun</a:t>
            </a:r>
            <a:r>
              <a:rPr lang="en-US" sz="3200" dirty="0"/>
              <a:t> </a:t>
            </a:r>
            <a:r>
              <a:rPr lang="en-US" sz="3200" dirty="0" err="1"/>
              <a:t>kadrlar</a:t>
            </a:r>
            <a:r>
              <a:rPr lang="en-US" sz="3200" dirty="0"/>
              <a:t> </a:t>
            </a:r>
            <a:r>
              <a:rPr lang="en-US" sz="3200" dirty="0" err="1"/>
              <a:t>resurslarini</a:t>
            </a:r>
            <a:r>
              <a:rPr lang="en-US" sz="3200" dirty="0"/>
              <a:t> </a:t>
            </a:r>
            <a:r>
              <a:rPr lang="en-US" sz="3200" dirty="0" err="1"/>
              <a:t>qanday</a:t>
            </a:r>
            <a:r>
              <a:rPr lang="en-US" sz="3200" dirty="0"/>
              <a:t> </a:t>
            </a:r>
            <a:r>
              <a:rPr lang="en-US" sz="3200" dirty="0" err="1"/>
              <a:t>boshqarishni</a:t>
            </a:r>
            <a:r>
              <a:rPr lang="en-US" sz="3200" dirty="0"/>
              <a:t> </a:t>
            </a:r>
            <a:r>
              <a:rPr lang="en-US" sz="3200" dirty="0" err="1"/>
              <a:t>belgilovchi</a:t>
            </a:r>
            <a:r>
              <a:rPr lang="en-US" sz="3200" dirty="0"/>
              <a:t> </a:t>
            </a:r>
            <a:r>
              <a:rPr lang="en-US" sz="3200" dirty="0" err="1"/>
              <a:t>rejalashtirish</a:t>
            </a:r>
            <a:r>
              <a:rPr lang="en-US" sz="3200" dirty="0"/>
              <a:t> </a:t>
            </a:r>
            <a:r>
              <a:rPr lang="en-US" sz="3200" dirty="0" err="1"/>
              <a:t>jarayoni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776314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3531" y="1196752"/>
            <a:ext cx="864096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400" b="1" dirty="0" err="1" smtClean="0">
                <a:solidFill>
                  <a:srgbClr val="0000CC"/>
                </a:solidFill>
              </a:rPr>
              <a:t>Talent</a:t>
            </a:r>
            <a:r>
              <a:rPr lang="ru-RU" sz="2400" b="1" dirty="0" smtClean="0">
                <a:solidFill>
                  <a:srgbClr val="0000CC"/>
                </a:solidFill>
              </a:rPr>
              <a:t> </a:t>
            </a:r>
            <a:r>
              <a:rPr lang="ru-RU" sz="2400" b="1" dirty="0" err="1">
                <a:solidFill>
                  <a:srgbClr val="0000CC"/>
                </a:solidFill>
              </a:rPr>
              <a:t>menejmenti</a:t>
            </a:r>
            <a:r>
              <a:rPr lang="ru-RU" sz="2400" dirty="0"/>
              <a:t>: </a:t>
            </a:r>
            <a:r>
              <a:rPr lang="ru-RU" sz="2400" dirty="0" err="1">
                <a:solidFill>
                  <a:srgbClr val="0000CC"/>
                </a:solidFill>
              </a:rPr>
              <a:t>Bu</a:t>
            </a:r>
            <a:r>
              <a:rPr lang="ru-RU" sz="2400" dirty="0">
                <a:solidFill>
                  <a:srgbClr val="0000CC"/>
                </a:solidFill>
              </a:rPr>
              <a:t> </a:t>
            </a:r>
            <a:r>
              <a:rPr lang="ru-RU" sz="2400" dirty="0" err="1">
                <a:solidFill>
                  <a:srgbClr val="0000CC"/>
                </a:solidFill>
              </a:rPr>
              <a:t>strategiya</a:t>
            </a:r>
            <a:r>
              <a:rPr lang="ru-RU" sz="2400" dirty="0">
                <a:solidFill>
                  <a:srgbClr val="0000CC"/>
                </a:solidFill>
              </a:rPr>
              <a:t> </a:t>
            </a:r>
            <a:r>
              <a:rPr lang="ru-RU" sz="2400" dirty="0" err="1">
                <a:solidFill>
                  <a:srgbClr val="0000CC"/>
                </a:solidFill>
              </a:rPr>
              <a:t>kompaniya</a:t>
            </a:r>
            <a:r>
              <a:rPr lang="ru-RU" sz="2400" dirty="0">
                <a:solidFill>
                  <a:srgbClr val="0000CC"/>
                </a:solidFill>
              </a:rPr>
              <a:t> </a:t>
            </a:r>
            <a:r>
              <a:rPr lang="ru-RU" sz="2400" dirty="0" err="1">
                <a:solidFill>
                  <a:srgbClr val="0000CC"/>
                </a:solidFill>
              </a:rPr>
              <a:t>uchun</a:t>
            </a:r>
            <a:r>
              <a:rPr lang="ru-RU" sz="2400" dirty="0">
                <a:solidFill>
                  <a:srgbClr val="0000CC"/>
                </a:solidFill>
              </a:rPr>
              <a:t> </a:t>
            </a:r>
            <a:r>
              <a:rPr lang="ru-RU" sz="2400" dirty="0" err="1">
                <a:solidFill>
                  <a:srgbClr val="0000CC"/>
                </a:solidFill>
              </a:rPr>
              <a:t>eng</a:t>
            </a:r>
            <a:r>
              <a:rPr lang="ru-RU" sz="2400" dirty="0">
                <a:solidFill>
                  <a:srgbClr val="0000CC"/>
                </a:solidFill>
              </a:rPr>
              <a:t> </a:t>
            </a:r>
            <a:r>
              <a:rPr lang="ru-RU" sz="2400" dirty="0" err="1">
                <a:solidFill>
                  <a:srgbClr val="0000CC"/>
                </a:solidFill>
              </a:rPr>
              <a:t>yuqori</a:t>
            </a:r>
            <a:r>
              <a:rPr lang="ru-RU" sz="2400" dirty="0">
                <a:solidFill>
                  <a:srgbClr val="0000CC"/>
                </a:solidFill>
              </a:rPr>
              <a:t> </a:t>
            </a:r>
            <a:r>
              <a:rPr lang="ru-RU" sz="2400" dirty="0" err="1">
                <a:solidFill>
                  <a:srgbClr val="0000CC"/>
                </a:solidFill>
              </a:rPr>
              <a:t>darajadagi</a:t>
            </a:r>
            <a:r>
              <a:rPr lang="ru-RU" sz="2400" dirty="0">
                <a:solidFill>
                  <a:srgbClr val="0000CC"/>
                </a:solidFill>
              </a:rPr>
              <a:t> </a:t>
            </a:r>
            <a:r>
              <a:rPr lang="ru-RU" sz="2400" dirty="0" err="1">
                <a:solidFill>
                  <a:srgbClr val="0000CC"/>
                </a:solidFill>
              </a:rPr>
              <a:t>qobiliyatlarni</a:t>
            </a:r>
            <a:r>
              <a:rPr lang="ru-RU" sz="2400" dirty="0">
                <a:solidFill>
                  <a:srgbClr val="0000CC"/>
                </a:solidFill>
              </a:rPr>
              <a:t> </a:t>
            </a:r>
            <a:r>
              <a:rPr lang="ru-RU" sz="2400" dirty="0" err="1">
                <a:solidFill>
                  <a:srgbClr val="0000CC"/>
                </a:solidFill>
              </a:rPr>
              <a:t>aniqlash</a:t>
            </a:r>
            <a:r>
              <a:rPr lang="ru-RU" sz="2400" dirty="0">
                <a:solidFill>
                  <a:srgbClr val="0000CC"/>
                </a:solidFill>
              </a:rPr>
              <a:t>, </a:t>
            </a:r>
            <a:r>
              <a:rPr lang="ru-RU" sz="2400" dirty="0" err="1">
                <a:solidFill>
                  <a:srgbClr val="0000CC"/>
                </a:solidFill>
              </a:rPr>
              <a:t>jalb</a:t>
            </a:r>
            <a:r>
              <a:rPr lang="ru-RU" sz="2400" dirty="0">
                <a:solidFill>
                  <a:srgbClr val="0000CC"/>
                </a:solidFill>
              </a:rPr>
              <a:t> </a:t>
            </a:r>
            <a:r>
              <a:rPr lang="ru-RU" sz="2400" dirty="0" err="1">
                <a:solidFill>
                  <a:srgbClr val="0000CC"/>
                </a:solidFill>
              </a:rPr>
              <a:t>qilish</a:t>
            </a:r>
            <a:r>
              <a:rPr lang="ru-RU" sz="2400" dirty="0">
                <a:solidFill>
                  <a:srgbClr val="0000CC"/>
                </a:solidFill>
              </a:rPr>
              <a:t> </a:t>
            </a:r>
            <a:r>
              <a:rPr lang="ru-RU" sz="2400" dirty="0" err="1">
                <a:solidFill>
                  <a:srgbClr val="0000CC"/>
                </a:solidFill>
              </a:rPr>
              <a:t>va</a:t>
            </a:r>
            <a:r>
              <a:rPr lang="ru-RU" sz="2400" dirty="0">
                <a:solidFill>
                  <a:srgbClr val="0000CC"/>
                </a:solidFill>
              </a:rPr>
              <a:t> </a:t>
            </a:r>
            <a:r>
              <a:rPr lang="ru-RU" sz="2400" dirty="0" err="1">
                <a:solidFill>
                  <a:srgbClr val="0000CC"/>
                </a:solidFill>
              </a:rPr>
              <a:t>saqlashga</a:t>
            </a:r>
            <a:r>
              <a:rPr lang="ru-RU" sz="2400" dirty="0">
                <a:solidFill>
                  <a:srgbClr val="0000CC"/>
                </a:solidFill>
              </a:rPr>
              <a:t> </a:t>
            </a:r>
            <a:r>
              <a:rPr lang="ru-RU" sz="2400" dirty="0" err="1">
                <a:solidFill>
                  <a:srgbClr val="0000CC"/>
                </a:solidFill>
              </a:rPr>
              <a:t>qaratilgan</a:t>
            </a:r>
            <a:r>
              <a:rPr lang="ru-RU" sz="2400" dirty="0"/>
              <a:t>.</a:t>
            </a:r>
          </a:p>
          <a:p>
            <a:pPr lvl="0"/>
            <a:endParaRPr lang="ru-RU" sz="2400" b="1" dirty="0" smtClean="0"/>
          </a:p>
          <a:p>
            <a:pPr lvl="0" algn="just"/>
            <a:r>
              <a:rPr lang="en-US" sz="2400" b="1" dirty="0" err="1" smtClean="0">
                <a:solidFill>
                  <a:srgbClr val="00B050"/>
                </a:solidFill>
              </a:rPr>
              <a:t>Kadrlar</a:t>
            </a:r>
            <a:r>
              <a:rPr lang="en-US" sz="2400" b="1" dirty="0" smtClean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tayyorlash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va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rivojlantirish</a:t>
            </a:r>
            <a:r>
              <a:rPr lang="en-US" sz="2400" dirty="0">
                <a:solidFill>
                  <a:srgbClr val="00B050"/>
                </a:solidFill>
              </a:rPr>
              <a:t>: </a:t>
            </a:r>
            <a:r>
              <a:rPr lang="en-US" sz="2400" dirty="0" err="1">
                <a:solidFill>
                  <a:srgbClr val="00B050"/>
                </a:solidFill>
              </a:rPr>
              <a:t>Tashkilot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ichida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kadrlarning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malakasini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oshirish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va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ularni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rivojlantirishga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qaratilgan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dasturlar</a:t>
            </a:r>
            <a:r>
              <a:rPr lang="en-US" sz="2400" dirty="0"/>
              <a:t>.</a:t>
            </a:r>
            <a:endParaRPr lang="ru-RU" sz="2400" dirty="0"/>
          </a:p>
          <a:p>
            <a:pPr lvl="0"/>
            <a:endParaRPr lang="ru-RU" sz="2400" b="1" dirty="0" smtClean="0"/>
          </a:p>
          <a:p>
            <a:pPr lvl="0" algn="just"/>
            <a:r>
              <a:rPr lang="en-US" sz="2400" b="1" dirty="0" err="1" smtClean="0"/>
              <a:t>Motivatsiya</a:t>
            </a:r>
            <a:r>
              <a:rPr lang="en-US" sz="2400" b="1" dirty="0" smtClean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ishtirok</a:t>
            </a:r>
            <a:r>
              <a:rPr lang="en-US" sz="2400" b="1" dirty="0"/>
              <a:t> </a:t>
            </a:r>
            <a:r>
              <a:rPr lang="en-US" sz="2400" b="1" dirty="0" err="1"/>
              <a:t>etish</a:t>
            </a:r>
            <a:r>
              <a:rPr lang="en-US" sz="2400" b="1" dirty="0"/>
              <a:t> </a:t>
            </a:r>
            <a:r>
              <a:rPr lang="en-US" sz="2400" b="1" dirty="0" err="1"/>
              <a:t>strategiyalari</a:t>
            </a:r>
            <a:r>
              <a:rPr lang="en-US" sz="2400" dirty="0"/>
              <a:t>: </a:t>
            </a:r>
            <a:r>
              <a:rPr lang="en-US" sz="2400" dirty="0" err="1"/>
              <a:t>Ishchilarning</a:t>
            </a:r>
            <a:r>
              <a:rPr lang="en-US" sz="2400" dirty="0"/>
              <a:t> </a:t>
            </a:r>
            <a:r>
              <a:rPr lang="en-US" sz="2400" dirty="0" err="1"/>
              <a:t>ishga</a:t>
            </a:r>
            <a:r>
              <a:rPr lang="en-US" sz="2400" dirty="0"/>
              <a:t> </a:t>
            </a:r>
            <a:r>
              <a:rPr lang="en-US" sz="2400" dirty="0" err="1"/>
              <a:t>bo'lgan</a:t>
            </a:r>
            <a:r>
              <a:rPr lang="en-US" sz="2400" dirty="0"/>
              <a:t> </a:t>
            </a:r>
            <a:r>
              <a:rPr lang="en-US" sz="2400" dirty="0" err="1"/>
              <a:t>motivatsiyasini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ularning</a:t>
            </a:r>
            <a:r>
              <a:rPr lang="en-US" sz="2400" dirty="0"/>
              <a:t> </a:t>
            </a:r>
            <a:r>
              <a:rPr lang="en-US" sz="2400" dirty="0" err="1"/>
              <a:t>faol</a:t>
            </a:r>
            <a:r>
              <a:rPr lang="en-US" sz="2400" dirty="0"/>
              <a:t> </a:t>
            </a:r>
            <a:r>
              <a:rPr lang="en-US" sz="2400" dirty="0" err="1"/>
              <a:t>ishtirokini</a:t>
            </a:r>
            <a:r>
              <a:rPr lang="en-US" sz="2400" dirty="0"/>
              <a:t> </a:t>
            </a:r>
            <a:r>
              <a:rPr lang="en-US" sz="2400" dirty="0" err="1"/>
              <a:t>ta'minlashga</a:t>
            </a:r>
            <a:r>
              <a:rPr lang="en-US" sz="2400" dirty="0"/>
              <a:t> </a:t>
            </a:r>
            <a:r>
              <a:rPr lang="en-US" sz="2400" dirty="0" err="1"/>
              <a:t>qaratilgan</a:t>
            </a:r>
            <a:r>
              <a:rPr lang="en-US" sz="2400" dirty="0"/>
              <a:t> </a:t>
            </a:r>
            <a:r>
              <a:rPr lang="en-US" sz="2400" dirty="0" err="1"/>
              <a:t>choralar</a:t>
            </a:r>
            <a:r>
              <a:rPr lang="en-US" sz="2400" dirty="0"/>
              <a:t>.</a:t>
            </a:r>
            <a:endParaRPr lang="ru-RU" sz="2400" dirty="0"/>
          </a:p>
          <a:p>
            <a:pPr lvl="0"/>
            <a:endParaRPr lang="ru-RU" sz="2400" b="1" dirty="0" smtClean="0"/>
          </a:p>
          <a:p>
            <a:pPr lvl="0" algn="just"/>
            <a:r>
              <a:rPr lang="en-US" sz="2400" b="1" dirty="0" err="1" smtClean="0">
                <a:solidFill>
                  <a:schemeClr val="accent6">
                    <a:lumMod val="75000"/>
                  </a:schemeClr>
                </a:solidFill>
              </a:rPr>
              <a:t>Muvofiqlik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6">
                    <a:lumMod val="75000"/>
                  </a:schemeClr>
                </a:solidFill>
              </a:rPr>
              <a:t>va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6">
                    <a:lumMod val="75000"/>
                  </a:schemeClr>
                </a:solidFill>
              </a:rPr>
              <a:t>huquqiy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6">
                    <a:lumMod val="75000"/>
                  </a:schemeClr>
                </a:solidFill>
              </a:rPr>
              <a:t>strategiyalar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: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</a:rPr>
              <a:t>Tashkilot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</a:rPr>
              <a:t>ichida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</a:rPr>
              <a:t>huquqiy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</a:rPr>
              <a:t>me'yorlarga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</a:rPr>
              <a:t>rioya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</a:rPr>
              <a:t>qilish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</a:rPr>
              <a:t>va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</a:rPr>
              <a:t>mehnat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</a:rPr>
              <a:t>qonunchiligiga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</a:rPr>
              <a:t>muvofiq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</a:rPr>
              <a:t>ravishda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</a:rPr>
              <a:t>kadrlar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</a:rPr>
              <a:t>bilan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</a:rPr>
              <a:t>ishlash</a:t>
            </a:r>
            <a:r>
              <a:rPr lang="en-US" sz="2400" dirty="0"/>
              <a:t>.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269159"/>
            <a:ext cx="6120680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ctr"/>
            <a:r>
              <a:rPr lang="en-US" sz="2800" dirty="0" err="1">
                <a:solidFill>
                  <a:prstClr val="black"/>
                </a:solidFill>
              </a:rPr>
              <a:t>Inson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en-US" sz="2800" dirty="0" err="1">
                <a:solidFill>
                  <a:prstClr val="black"/>
                </a:solidFill>
              </a:rPr>
              <a:t>resurslari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en-US" sz="2800" dirty="0" err="1">
                <a:solidFill>
                  <a:prstClr val="black"/>
                </a:solidFill>
              </a:rPr>
              <a:t>strategiyalarining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</a:rPr>
              <a:t>turlari</a:t>
            </a:r>
            <a:endParaRPr lang="ru-RU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315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907704" y="2132856"/>
            <a:ext cx="5472608" cy="1656184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4800" dirty="0" smtClean="0">
                <a:solidFill>
                  <a:srgbClr val="FFFF00"/>
                </a:solidFill>
              </a:rPr>
              <a:t>RAHMAT!</a:t>
            </a:r>
          </a:p>
          <a:p>
            <a:pPr algn="ctr"/>
            <a:r>
              <a:rPr lang="uz-Latn-UZ" sz="4800" dirty="0" smtClean="0">
                <a:solidFill>
                  <a:srgbClr val="FFFF00"/>
                </a:solidFill>
              </a:rPr>
              <a:t>Sog’ bo’ling!</a:t>
            </a:r>
            <a:endParaRPr lang="ru-RU" sz="4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165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456</Words>
  <Application>Microsoft Office PowerPoint</Application>
  <PresentationFormat>Экран (4:3)</PresentationFormat>
  <Paragraphs>118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 Windows</dc:creator>
  <cp:lastModifiedBy>User Windows</cp:lastModifiedBy>
  <cp:revision>39</cp:revision>
  <dcterms:created xsi:type="dcterms:W3CDTF">2024-10-10T15:01:23Z</dcterms:created>
  <dcterms:modified xsi:type="dcterms:W3CDTF">2024-10-10T17:34:22Z</dcterms:modified>
</cp:coreProperties>
</file>